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"/>
  </p:notesMasterIdLst>
  <p:sldIdLst>
    <p:sldId id="256" r:id="rId2"/>
    <p:sldId id="259" r:id="rId3"/>
    <p:sldId id="258" r:id="rId4"/>
    <p:sldId id="2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microsoft.com/office/2016/11/relationships/changesInfo" Target="changesInfos/changesInfo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Relationship Id="rId14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w Chadwick" userId="6a491f2b-de94-4f6c-bdde-05a6c691a745" providerId="ADAL" clId="{F95EC38B-41C0-4FD2-AD83-8748CEF9E3EB}"/>
    <pc:docChg chg="modSld">
      <pc:chgData name="Andrew Chadwick" userId="6a491f2b-de94-4f6c-bdde-05a6c691a745" providerId="ADAL" clId="{F95EC38B-41C0-4FD2-AD83-8748CEF9E3EB}" dt="2022-04-06T21:37:33.023" v="5" actId="20577"/>
      <pc:docMkLst>
        <pc:docMk/>
      </pc:docMkLst>
      <pc:sldChg chg="modSp mod">
        <pc:chgData name="Andrew Chadwick" userId="6a491f2b-de94-4f6c-bdde-05a6c691a745" providerId="ADAL" clId="{F95EC38B-41C0-4FD2-AD83-8748CEF9E3EB}" dt="2022-04-06T21:37:33.023" v="5" actId="20577"/>
        <pc:sldMkLst>
          <pc:docMk/>
          <pc:sldMk cId="196954831" sldId="256"/>
        </pc:sldMkLst>
        <pc:spChg chg="mod">
          <ac:chgData name="Andrew Chadwick" userId="6a491f2b-de94-4f6c-bdde-05a6c691a745" providerId="ADAL" clId="{F95EC38B-41C0-4FD2-AD83-8748CEF9E3EB}" dt="2022-04-06T21:37:33.023" v="5" actId="20577"/>
          <ac:spMkLst>
            <pc:docMk/>
            <pc:sldMk cId="196954831" sldId="256"/>
            <ac:spMk id="16" creationId="{0AAFCB45-415D-433A-AEFD-606C60F91B1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6DC52-C957-42B7-959F-FEB6F5957064}" type="datetimeFigureOut">
              <a:rPr lang="en-GB" smtClean="0"/>
              <a:t>06/04/2022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B16E0F-F7AD-493D-9E99-8D33E72715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5A913-0331-49AC-8CCB-18521ECD3988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7432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5A913-0331-49AC-8CCB-18521ECD3988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7938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5A913-0331-49AC-8CCB-18521ECD3988}" type="slidenum">
              <a:rPr lang="en-GB" smtClean="0">
                <a:solidFill>
                  <a:prstClr val="black"/>
                </a:solidFill>
              </a:rPr>
              <a:pPr/>
              <a:t>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433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5A913-0331-49AC-8CCB-18521ECD3988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98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EE440-1A71-435B-AEAB-16979EBC8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9E5095-828B-4CDD-BE1E-5518A2DA05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F4130-7C4C-4B0F-8F1B-0CB039D8E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71C89-9D60-4F96-91CA-3E00A997B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ADBA-F62B-4788-8251-90CA3F319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753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704923-F0BA-4E07-BC19-7685CF4F93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F4D84F-6E9B-40C4-B375-709FE8B608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A25EE-8C37-43ED-B6F7-8BE7486CE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05805-D38C-4DB3-BF06-25771C791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4E0692-22E9-4B87-96C2-AE34DF489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89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5CF51F6-B82A-4931-8934-21CE626503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F61C05-BD22-46B0-9362-822EAF279A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160CAC-CD76-4AF0-82D5-F59C4D1DF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671E2-7C0A-47A4-9D8A-AF60EBB48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035D3A-3B70-4A00-90B9-C8E78CB10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919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 green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4"/>
          </p:nvPr>
        </p:nvSpPr>
        <p:spPr>
          <a:xfrm>
            <a:off x="1143000" y="6196013"/>
            <a:ext cx="1441451" cy="387350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37295B5A-DBFF-4868-9A24-AC57907D57F2}" type="datetime1">
              <a:rPr lang="en-GB" smtClean="0">
                <a:solidFill>
                  <a:prstClr val="white"/>
                </a:solidFill>
              </a:rPr>
              <a:pPr>
                <a:defRPr/>
              </a:pPr>
              <a:t>06/04/2022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624418" y="6196013"/>
            <a:ext cx="518583" cy="3873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47A91DE-D07E-4F55-B6A0-E6FB5C42246F}" type="slidenum">
              <a:rPr lang="en-GB" smtClean="0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>
            <a:spLocks noGrp="1"/>
          </p:cNvSpPr>
          <p:nvPr>
            <p:ph idx="1"/>
          </p:nvPr>
        </p:nvSpPr>
        <p:spPr bwMode="auto">
          <a:xfrm>
            <a:off x="624418" y="1700808"/>
            <a:ext cx="5375572" cy="432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idx="16"/>
          </p:nvPr>
        </p:nvSpPr>
        <p:spPr bwMode="auto">
          <a:xfrm>
            <a:off x="6192011" y="1700808"/>
            <a:ext cx="5375572" cy="4320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6186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370AE-5A9B-420D-9E72-B8C6D15C7A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DB104-ADC2-44A0-A458-3DAA1285B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01940-D293-4905-84FE-B6369F85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0A20-70EF-4838-B832-843E8216A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8420DB-0A9B-4435-8D19-8B4BF2610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21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BE27F-F110-49B5-A12E-D9CABF30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313167-D500-4299-AC9E-8B6ED2F0A8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EA32-6597-4940-A05D-B91068869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434F5-D1B3-46D5-91E8-F4958B6CC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22E603-3848-4007-B32A-90A7696EC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1744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F40B3-AEFA-4AAA-8234-6272BCD89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EAC4-2C3E-4F11-92E4-262B94944D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A18E4-A568-4F05-BD31-ADF03908A1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F088B-7C36-4D34-9B7D-0A71B868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ACA5E6-2312-411D-87F6-E2E8273B3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C663E7-8504-4241-9D8B-A14BFCC39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359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A0F45-5425-4213-ACC8-DAF52D92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E66409-8C6C-46FE-B53F-F6B2B3074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80CA8B-CCAB-4C75-BB04-644BA371EF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689EE1-19D7-40BC-BDDD-60D7C59EBBF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ABF659-921F-463A-BE7C-0BEC12DD23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C730A3-A3FB-4D1F-9382-5CE41C5C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103451B-46DE-4561-8599-0EEFA22FC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DD7AAC-BADC-4ABC-AF9C-DCF8B2F73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058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F8463D-5563-44CC-9D02-5029F4AAF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C47FAB-8F39-401E-AFD1-598BAE974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9893EA-C35B-4DD3-89F4-E0215DDA9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D261D0-C64E-4375-A199-9CA07D40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58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AAF1AB-A737-4564-A202-4BB8E0E9B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59DF85E-3A44-4811-8AB8-A67120B4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0FA5BE-7949-49BE-AC69-7F9EA4EBC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1158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46C7-0D01-4A37-BF2B-ECA37231D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3E9B1-A8CF-48DE-A4F3-C21DEDCD62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73C005-3092-435E-B2F5-3D8E9481D4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FC2C26-FB11-4373-9160-33C91E12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A01D5D-8637-4A97-B7DD-051DCF016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9D13D9-5022-415A-BFB6-6D1C20AD8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52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774620-4B97-4C55-BC3F-BE56B666C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E6BB10-5DDE-46E7-B68F-DA61831171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EC6A17-B033-4E31-B2DF-D286575A49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CB8A6-AC4F-42A7-826C-281DC8EC6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B8A46D-4189-43C8-8F85-C9AAA854D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B2DF5-FD64-4964-8047-9BA6BBD2C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38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3C62C63-480C-4E9C-A775-65E2DDBAB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598BA-B3F0-4415-88C6-5B65395D5B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8212C-A9E2-4201-BCD2-78105E86CA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1AEA1-1567-4F46-8BB1-D82FA1F3D86F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06/04/2022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614EB-7818-4C92-B312-78E81F52F9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11663-AA39-4FA2-AFC5-512E7BBDD4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FED94D-1BC6-49BA-A73C-7DC61633CD1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900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6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7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itting, table, dark&#10;&#10;Description automatically generated">
            <a:extLst>
              <a:ext uri="{FF2B5EF4-FFF2-40B4-BE49-F238E27FC236}">
                <a16:creationId xmlns:a16="http://schemas.microsoft.com/office/drawing/2014/main" id="{2760DE49-5701-4720-B841-FA347871A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26772" y="5946114"/>
            <a:ext cx="12245544" cy="11817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94D249-0686-42A9-9D57-2A15F4DFD30F}"/>
              </a:ext>
            </a:extLst>
          </p:cNvPr>
          <p:cNvSpPr/>
          <p:nvPr/>
        </p:nvSpPr>
        <p:spPr>
          <a:xfrm>
            <a:off x="204099" y="238536"/>
            <a:ext cx="1902998" cy="354482"/>
          </a:xfrm>
          <a:prstGeom prst="roundRect">
            <a:avLst/>
          </a:prstGeom>
          <a:solidFill>
            <a:srgbClr val="043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0F7F8E-C2CB-41AF-B39D-E1025ACAF3DA}"/>
              </a:ext>
            </a:extLst>
          </p:cNvPr>
          <p:cNvSpPr/>
          <p:nvPr/>
        </p:nvSpPr>
        <p:spPr>
          <a:xfrm>
            <a:off x="2188072" y="238536"/>
            <a:ext cx="1902998" cy="354482"/>
          </a:xfrm>
          <a:prstGeom prst="roundRect">
            <a:avLst/>
          </a:prstGeom>
          <a:solidFill>
            <a:srgbClr val="57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5F383-97C6-4D58-8703-3F0D14991D73}"/>
              </a:ext>
            </a:extLst>
          </p:cNvPr>
          <p:cNvSpPr/>
          <p:nvPr/>
        </p:nvSpPr>
        <p:spPr>
          <a:xfrm>
            <a:off x="4172045" y="238536"/>
            <a:ext cx="1902998" cy="354482"/>
          </a:xfrm>
          <a:prstGeom prst="roundRect">
            <a:avLst/>
          </a:prstGeom>
          <a:solidFill>
            <a:srgbClr val="5C8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3422AF-07E0-40BF-8119-F8D07DAC6A2F}"/>
              </a:ext>
            </a:extLst>
          </p:cNvPr>
          <p:cNvSpPr/>
          <p:nvPr/>
        </p:nvSpPr>
        <p:spPr>
          <a:xfrm>
            <a:off x="6156018" y="238536"/>
            <a:ext cx="1902998" cy="354482"/>
          </a:xfrm>
          <a:prstGeom prst="roundRect">
            <a:avLst/>
          </a:prstGeom>
          <a:solidFill>
            <a:srgbClr val="8A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FB4D3A-2A0C-4EB2-9556-AAEA147AA89B}"/>
              </a:ext>
            </a:extLst>
          </p:cNvPr>
          <p:cNvSpPr/>
          <p:nvPr/>
        </p:nvSpPr>
        <p:spPr>
          <a:xfrm>
            <a:off x="8139991" y="238536"/>
            <a:ext cx="1902998" cy="354482"/>
          </a:xfrm>
          <a:prstGeom prst="roundRect">
            <a:avLst/>
          </a:prstGeom>
          <a:solidFill>
            <a:srgbClr val="B6A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01F3C-B4AC-4C83-A7A7-587C660558D1}"/>
              </a:ext>
            </a:extLst>
          </p:cNvPr>
          <p:cNvSpPr/>
          <p:nvPr/>
        </p:nvSpPr>
        <p:spPr>
          <a:xfrm>
            <a:off x="10123964" y="238536"/>
            <a:ext cx="1902998" cy="354482"/>
          </a:xfrm>
          <a:prstGeom prst="roundRect">
            <a:avLst/>
          </a:prstGeom>
          <a:solidFill>
            <a:srgbClr val="AA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7C593-B17F-443C-8C2E-D3982232853E}"/>
              </a:ext>
            </a:extLst>
          </p:cNvPr>
          <p:cNvSpPr txBox="1"/>
          <p:nvPr/>
        </p:nvSpPr>
        <p:spPr>
          <a:xfrm>
            <a:off x="204099" y="6579973"/>
            <a:ext cx="3263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www.anglingtrust.net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2F84613-5ED0-47D9-BD15-9F84BA13D701}"/>
              </a:ext>
            </a:extLst>
          </p:cNvPr>
          <p:cNvSpPr txBox="1"/>
          <p:nvPr/>
        </p:nvSpPr>
        <p:spPr>
          <a:xfrm>
            <a:off x="724832" y="718379"/>
            <a:ext cx="10350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Segoe UI Black" panose="020B0A02040204020203" pitchFamily="34" charset="0"/>
                <a:ea typeface="Segoe UI Black" panose="020B0A02040204020203" pitchFamily="34" charset="0"/>
              </a:rPr>
              <a:t>Next Steps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AFCB45-415D-433A-AEFD-606C60F91B1D}"/>
              </a:ext>
            </a:extLst>
          </p:cNvPr>
          <p:cNvSpPr txBox="1"/>
          <p:nvPr/>
        </p:nvSpPr>
        <p:spPr>
          <a:xfrm>
            <a:off x="204099" y="1551626"/>
            <a:ext cx="11497707" cy="37888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key to monitor “Your Stretch” within 7-14 days post-removal, looking for fragments or regrowth – this can prevent rapid regrowth and assure all the volunteers hard work doesn’t go to waste.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Check on the composted FP, spread the pile wider if needed allowing It to dry easier.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Once Floating Pennywort has been eradicated from “Your Stretch”, “Pennywort Patrols” should be carried out regularly. It is advisable these are carried out monthly through the colder months &amp; fortnightly through the warmer months (</a:t>
            </a:r>
            <a:r>
              <a:rPr lang="en-GB"/>
              <a:t>growing season</a:t>
            </a:r>
            <a:r>
              <a:rPr lang="en-GB" dirty="0"/>
              <a:t>).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Stay vigilant and be mindful of re population from upstream rafts becoming detached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Depending on the nature of “Your Stretch” most “Pennywort Patrols” can be completed from the bank and FP can be spotted by eye. Using a boat where marginal vegetation is dense can be advantageous. 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A5CE728E-32AC-4FF4-91F4-63148ABA1F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947"/>
    </mc:Choice>
    <mc:Fallback xmlns="">
      <p:transition spd="slow" advTm="1389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itting, table, dark&#10;&#10;Description automatically generated">
            <a:extLst>
              <a:ext uri="{FF2B5EF4-FFF2-40B4-BE49-F238E27FC236}">
                <a16:creationId xmlns:a16="http://schemas.microsoft.com/office/drawing/2014/main" id="{2760DE49-5701-4720-B841-FA347871A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68" y="5929451"/>
            <a:ext cx="12245544" cy="11817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94D249-0686-42A9-9D57-2A15F4DFD30F}"/>
              </a:ext>
            </a:extLst>
          </p:cNvPr>
          <p:cNvSpPr/>
          <p:nvPr/>
        </p:nvSpPr>
        <p:spPr>
          <a:xfrm>
            <a:off x="204099" y="238536"/>
            <a:ext cx="1902998" cy="354482"/>
          </a:xfrm>
          <a:prstGeom prst="roundRect">
            <a:avLst/>
          </a:prstGeom>
          <a:solidFill>
            <a:srgbClr val="043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0F7F8E-C2CB-41AF-B39D-E1025ACAF3DA}"/>
              </a:ext>
            </a:extLst>
          </p:cNvPr>
          <p:cNvSpPr/>
          <p:nvPr/>
        </p:nvSpPr>
        <p:spPr>
          <a:xfrm>
            <a:off x="2188072" y="238536"/>
            <a:ext cx="1902998" cy="354482"/>
          </a:xfrm>
          <a:prstGeom prst="roundRect">
            <a:avLst/>
          </a:prstGeom>
          <a:solidFill>
            <a:srgbClr val="57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5F383-97C6-4D58-8703-3F0D14991D73}"/>
              </a:ext>
            </a:extLst>
          </p:cNvPr>
          <p:cNvSpPr/>
          <p:nvPr/>
        </p:nvSpPr>
        <p:spPr>
          <a:xfrm>
            <a:off x="4172045" y="238536"/>
            <a:ext cx="1902998" cy="354482"/>
          </a:xfrm>
          <a:prstGeom prst="roundRect">
            <a:avLst/>
          </a:prstGeom>
          <a:solidFill>
            <a:srgbClr val="5C8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3422AF-07E0-40BF-8119-F8D07DAC6A2F}"/>
              </a:ext>
            </a:extLst>
          </p:cNvPr>
          <p:cNvSpPr/>
          <p:nvPr/>
        </p:nvSpPr>
        <p:spPr>
          <a:xfrm>
            <a:off x="6156018" y="238536"/>
            <a:ext cx="1902998" cy="354482"/>
          </a:xfrm>
          <a:prstGeom prst="roundRect">
            <a:avLst/>
          </a:prstGeom>
          <a:solidFill>
            <a:srgbClr val="8A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FB4D3A-2A0C-4EB2-9556-AAEA147AA89B}"/>
              </a:ext>
            </a:extLst>
          </p:cNvPr>
          <p:cNvSpPr/>
          <p:nvPr/>
        </p:nvSpPr>
        <p:spPr>
          <a:xfrm>
            <a:off x="8139991" y="238536"/>
            <a:ext cx="1902998" cy="354482"/>
          </a:xfrm>
          <a:prstGeom prst="roundRect">
            <a:avLst/>
          </a:prstGeom>
          <a:solidFill>
            <a:srgbClr val="B6A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01F3C-B4AC-4C83-A7A7-587C660558D1}"/>
              </a:ext>
            </a:extLst>
          </p:cNvPr>
          <p:cNvSpPr/>
          <p:nvPr/>
        </p:nvSpPr>
        <p:spPr>
          <a:xfrm>
            <a:off x="10123964" y="238536"/>
            <a:ext cx="1902998" cy="354482"/>
          </a:xfrm>
          <a:prstGeom prst="roundRect">
            <a:avLst/>
          </a:prstGeom>
          <a:solidFill>
            <a:srgbClr val="AA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7C593-B17F-443C-8C2E-D3982232853E}"/>
              </a:ext>
            </a:extLst>
          </p:cNvPr>
          <p:cNvSpPr txBox="1"/>
          <p:nvPr/>
        </p:nvSpPr>
        <p:spPr>
          <a:xfrm>
            <a:off x="204099" y="6579973"/>
            <a:ext cx="3263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www.anglingtrust.net</a:t>
            </a:r>
          </a:p>
        </p:txBody>
      </p:sp>
      <p:pic>
        <p:nvPicPr>
          <p:cNvPr id="3" name="Picture 2" descr="A picture containing grass, outdoor, hay, water&#10;&#10;Description automatically generated">
            <a:extLst>
              <a:ext uri="{FF2B5EF4-FFF2-40B4-BE49-F238E27FC236}">
                <a16:creationId xmlns:a16="http://schemas.microsoft.com/office/drawing/2014/main" id="{F88B7FE4-3F08-474D-AB9F-F1632A7B0F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105" y="874336"/>
            <a:ext cx="7063819" cy="5297864"/>
          </a:xfrm>
          <a:prstGeom prst="rect">
            <a:avLst/>
          </a:prstGeom>
          <a:effectLst>
            <a:softEdge rad="889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F94E11-BAF1-4008-B986-3D9A8A32E0B1}"/>
              </a:ext>
            </a:extLst>
          </p:cNvPr>
          <p:cNvSpPr txBox="1"/>
          <p:nvPr/>
        </p:nvSpPr>
        <p:spPr>
          <a:xfrm>
            <a:off x="525294" y="1050587"/>
            <a:ext cx="4045871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Regular Pennywort Patrols are crucial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Winter is a good time to do these when vegetation has died back and FP is easier to spot.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Patrolling from the bank or from a boat or both can be very beneficial.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Volunteers from the bank can access shallow margins in wellies </a:t>
            </a:r>
            <a:r>
              <a:rPr lang="en-GB" b="1"/>
              <a:t>or waders  </a:t>
            </a:r>
            <a:r>
              <a:rPr lang="en-GB" b="1" dirty="0"/>
              <a:t>behind reedbeds etc, where boats cannot access. 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97DC45AF-4F24-47D5-B2DA-A9FF958E3536}"/>
              </a:ext>
            </a:extLst>
          </p:cNvPr>
          <p:cNvSpPr/>
          <p:nvPr/>
        </p:nvSpPr>
        <p:spPr>
          <a:xfrm>
            <a:off x="7643416" y="4153022"/>
            <a:ext cx="1323195" cy="1181768"/>
          </a:xfrm>
          <a:prstGeom prst="rightArrow">
            <a:avLst>
              <a:gd name="adj1" fmla="val 26069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A4FEFB0A-3C54-41F6-8B00-0A9412AD6A05}"/>
              </a:ext>
            </a:extLst>
          </p:cNvPr>
          <p:cNvSpPr/>
          <p:nvPr/>
        </p:nvSpPr>
        <p:spPr>
          <a:xfrm rot="12219212">
            <a:off x="9370243" y="2545237"/>
            <a:ext cx="45719" cy="4571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5CBF65C7-2232-4A8C-BFF6-CF6E7CEC5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118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22"/>
    </mc:Choice>
    <mc:Fallback xmlns="">
      <p:transition spd="slow" advTm="74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itting, table, dark&#10;&#10;Description automatically generated">
            <a:extLst>
              <a:ext uri="{FF2B5EF4-FFF2-40B4-BE49-F238E27FC236}">
                <a16:creationId xmlns:a16="http://schemas.microsoft.com/office/drawing/2014/main" id="{2760DE49-5701-4720-B841-FA347871A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68" y="5929451"/>
            <a:ext cx="12245544" cy="11817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94D249-0686-42A9-9D57-2A15F4DFD30F}"/>
              </a:ext>
            </a:extLst>
          </p:cNvPr>
          <p:cNvSpPr/>
          <p:nvPr/>
        </p:nvSpPr>
        <p:spPr>
          <a:xfrm>
            <a:off x="204099" y="238536"/>
            <a:ext cx="1902998" cy="354482"/>
          </a:xfrm>
          <a:prstGeom prst="roundRect">
            <a:avLst/>
          </a:prstGeom>
          <a:solidFill>
            <a:srgbClr val="043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0F7F8E-C2CB-41AF-B39D-E1025ACAF3DA}"/>
              </a:ext>
            </a:extLst>
          </p:cNvPr>
          <p:cNvSpPr/>
          <p:nvPr/>
        </p:nvSpPr>
        <p:spPr>
          <a:xfrm>
            <a:off x="2188072" y="238536"/>
            <a:ext cx="1902998" cy="354482"/>
          </a:xfrm>
          <a:prstGeom prst="roundRect">
            <a:avLst/>
          </a:prstGeom>
          <a:solidFill>
            <a:srgbClr val="57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5F383-97C6-4D58-8703-3F0D14991D73}"/>
              </a:ext>
            </a:extLst>
          </p:cNvPr>
          <p:cNvSpPr/>
          <p:nvPr/>
        </p:nvSpPr>
        <p:spPr>
          <a:xfrm>
            <a:off x="4172045" y="238536"/>
            <a:ext cx="1902998" cy="354482"/>
          </a:xfrm>
          <a:prstGeom prst="roundRect">
            <a:avLst/>
          </a:prstGeom>
          <a:solidFill>
            <a:srgbClr val="5C8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3422AF-07E0-40BF-8119-F8D07DAC6A2F}"/>
              </a:ext>
            </a:extLst>
          </p:cNvPr>
          <p:cNvSpPr/>
          <p:nvPr/>
        </p:nvSpPr>
        <p:spPr>
          <a:xfrm>
            <a:off x="6156018" y="238536"/>
            <a:ext cx="1902998" cy="354482"/>
          </a:xfrm>
          <a:prstGeom prst="roundRect">
            <a:avLst/>
          </a:prstGeom>
          <a:solidFill>
            <a:srgbClr val="8A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FB4D3A-2A0C-4EB2-9556-AAEA147AA89B}"/>
              </a:ext>
            </a:extLst>
          </p:cNvPr>
          <p:cNvSpPr/>
          <p:nvPr/>
        </p:nvSpPr>
        <p:spPr>
          <a:xfrm>
            <a:off x="8139991" y="238536"/>
            <a:ext cx="1902998" cy="354482"/>
          </a:xfrm>
          <a:prstGeom prst="roundRect">
            <a:avLst/>
          </a:prstGeom>
          <a:solidFill>
            <a:srgbClr val="B6A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01F3C-B4AC-4C83-A7A7-587C660558D1}"/>
              </a:ext>
            </a:extLst>
          </p:cNvPr>
          <p:cNvSpPr/>
          <p:nvPr/>
        </p:nvSpPr>
        <p:spPr>
          <a:xfrm>
            <a:off x="10123964" y="238536"/>
            <a:ext cx="1902998" cy="354482"/>
          </a:xfrm>
          <a:prstGeom prst="roundRect">
            <a:avLst/>
          </a:prstGeom>
          <a:solidFill>
            <a:srgbClr val="AA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7C593-B17F-443C-8C2E-D3982232853E}"/>
              </a:ext>
            </a:extLst>
          </p:cNvPr>
          <p:cNvSpPr txBox="1"/>
          <p:nvPr/>
        </p:nvSpPr>
        <p:spPr>
          <a:xfrm>
            <a:off x="204099" y="6579973"/>
            <a:ext cx="3263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www.anglingtrust.net</a:t>
            </a:r>
          </a:p>
        </p:txBody>
      </p:sp>
      <p:pic>
        <p:nvPicPr>
          <p:cNvPr id="12" name="Picture 11" descr="A hand holding a small plant&#10;&#10;Description automatically generated with medium confidence">
            <a:extLst>
              <a:ext uri="{FF2B5EF4-FFF2-40B4-BE49-F238E27FC236}">
                <a16:creationId xmlns:a16="http://schemas.microsoft.com/office/drawing/2014/main" id="{DA487138-85AA-4E6D-95DB-E1981CCC175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89" r="638"/>
          <a:stretch/>
        </p:blipFill>
        <p:spPr>
          <a:xfrm>
            <a:off x="2924307" y="687649"/>
            <a:ext cx="5441928" cy="4732802"/>
          </a:xfrm>
          <a:prstGeom prst="rect">
            <a:avLst/>
          </a:prstGeom>
          <a:effectLst>
            <a:softEdge rad="190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1A80DF3-BEFE-4C3C-BDFD-F2935DA111BB}"/>
              </a:ext>
            </a:extLst>
          </p:cNvPr>
          <p:cNvSpPr txBox="1"/>
          <p:nvPr/>
        </p:nvSpPr>
        <p:spPr>
          <a:xfrm>
            <a:off x="2926120" y="5458523"/>
            <a:ext cx="5441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Keeping vigilant and collecting fragments at their early stage can prevent huge infestations </a:t>
            </a:r>
          </a:p>
        </p:txBody>
      </p:sp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DC1C6464-E6E8-4B2F-AF55-4DC330618E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86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74"/>
    </mc:Choice>
    <mc:Fallback xmlns="">
      <p:transition spd="slow" advTm="184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water, sitting, table, dark&#10;&#10;Description automatically generated">
            <a:extLst>
              <a:ext uri="{FF2B5EF4-FFF2-40B4-BE49-F238E27FC236}">
                <a16:creationId xmlns:a16="http://schemas.microsoft.com/office/drawing/2014/main" id="{2760DE49-5701-4720-B841-FA347871AD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4068" y="5929451"/>
            <a:ext cx="12245544" cy="1181767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194D249-0686-42A9-9D57-2A15F4DFD30F}"/>
              </a:ext>
            </a:extLst>
          </p:cNvPr>
          <p:cNvSpPr/>
          <p:nvPr/>
        </p:nvSpPr>
        <p:spPr>
          <a:xfrm>
            <a:off x="204099" y="238536"/>
            <a:ext cx="1902998" cy="354482"/>
          </a:xfrm>
          <a:prstGeom prst="roundRect">
            <a:avLst/>
          </a:prstGeom>
          <a:solidFill>
            <a:srgbClr val="0438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70F7F8E-C2CB-41AF-B39D-E1025ACAF3DA}"/>
              </a:ext>
            </a:extLst>
          </p:cNvPr>
          <p:cNvSpPr/>
          <p:nvPr/>
        </p:nvSpPr>
        <p:spPr>
          <a:xfrm>
            <a:off x="2188072" y="238536"/>
            <a:ext cx="1902998" cy="354482"/>
          </a:xfrm>
          <a:prstGeom prst="roundRect">
            <a:avLst/>
          </a:prstGeom>
          <a:solidFill>
            <a:srgbClr val="57B2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815F383-97C6-4D58-8703-3F0D14991D73}"/>
              </a:ext>
            </a:extLst>
          </p:cNvPr>
          <p:cNvSpPr/>
          <p:nvPr/>
        </p:nvSpPr>
        <p:spPr>
          <a:xfrm>
            <a:off x="4172045" y="238536"/>
            <a:ext cx="1902998" cy="354482"/>
          </a:xfrm>
          <a:prstGeom prst="roundRect">
            <a:avLst/>
          </a:prstGeom>
          <a:solidFill>
            <a:srgbClr val="5C8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E3422AF-07E0-40BF-8119-F8D07DAC6A2F}"/>
              </a:ext>
            </a:extLst>
          </p:cNvPr>
          <p:cNvSpPr/>
          <p:nvPr/>
        </p:nvSpPr>
        <p:spPr>
          <a:xfrm>
            <a:off x="6156018" y="238536"/>
            <a:ext cx="1902998" cy="354482"/>
          </a:xfrm>
          <a:prstGeom prst="roundRect">
            <a:avLst/>
          </a:prstGeom>
          <a:solidFill>
            <a:srgbClr val="8A95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8FB4D3A-2A0C-4EB2-9556-AAEA147AA89B}"/>
              </a:ext>
            </a:extLst>
          </p:cNvPr>
          <p:cNvSpPr/>
          <p:nvPr/>
        </p:nvSpPr>
        <p:spPr>
          <a:xfrm>
            <a:off x="8139991" y="238536"/>
            <a:ext cx="1902998" cy="354482"/>
          </a:xfrm>
          <a:prstGeom prst="roundRect">
            <a:avLst/>
          </a:prstGeom>
          <a:solidFill>
            <a:srgbClr val="B6AB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58B01F3C-B4AC-4C83-A7A7-587C660558D1}"/>
              </a:ext>
            </a:extLst>
          </p:cNvPr>
          <p:cNvSpPr/>
          <p:nvPr/>
        </p:nvSpPr>
        <p:spPr>
          <a:xfrm>
            <a:off x="10123964" y="238536"/>
            <a:ext cx="1902998" cy="354482"/>
          </a:xfrm>
          <a:prstGeom prst="roundRect">
            <a:avLst/>
          </a:prstGeom>
          <a:solidFill>
            <a:srgbClr val="AAB3B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37C593-B17F-443C-8C2E-D3982232853E}"/>
              </a:ext>
            </a:extLst>
          </p:cNvPr>
          <p:cNvSpPr txBox="1"/>
          <p:nvPr/>
        </p:nvSpPr>
        <p:spPr>
          <a:xfrm>
            <a:off x="204099" y="6579973"/>
            <a:ext cx="32638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prstClr val="white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Arial" panose="020B0604020202020204" pitchFamily="34" charset="0"/>
              </a:rPr>
              <a:t>www.anglingtrust.net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1D7D04B-2AE8-4318-8F98-B9CCC0B6D72C}"/>
              </a:ext>
            </a:extLst>
          </p:cNvPr>
          <p:cNvSpPr txBox="1"/>
          <p:nvPr/>
        </p:nvSpPr>
        <p:spPr>
          <a:xfrm>
            <a:off x="357186" y="692029"/>
            <a:ext cx="11669776" cy="2126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b="1" dirty="0"/>
              <a:t>Remember :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Upload your hard work onto social media – to encourage other clubs to do the same.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It is important to keep in contact with your volunteer team to sustain momentum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Look out for funding streams focussed on Invasive Non Native Species Management i.e. AIF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Remember to use </a:t>
            </a:r>
            <a:r>
              <a:rPr lang="en-GB" b="1" dirty="0"/>
              <a:t>I-Record</a:t>
            </a:r>
            <a:r>
              <a:rPr lang="en-GB" dirty="0"/>
              <a:t> to report any future outbreaks</a:t>
            </a:r>
          </a:p>
        </p:txBody>
      </p:sp>
      <p:pic>
        <p:nvPicPr>
          <p:cNvPr id="22" name="Content Placeholder 14" descr="3504b693-6f98-4b1a-bc62-0e3dd249a93e@eurprd03">
            <a:extLst>
              <a:ext uri="{FF2B5EF4-FFF2-40B4-BE49-F238E27FC236}">
                <a16:creationId xmlns:a16="http://schemas.microsoft.com/office/drawing/2014/main" id="{5963D320-1891-442A-B917-2B1CDEC48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9" t="11801" r="2684" b="48991"/>
          <a:stretch/>
        </p:blipFill>
        <p:spPr bwMode="auto">
          <a:xfrm>
            <a:off x="2580244" y="3147808"/>
            <a:ext cx="3628111" cy="3655854"/>
          </a:xfrm>
          <a:prstGeom prst="rect">
            <a:avLst/>
          </a:prstGeom>
          <a:noFill/>
          <a:ln>
            <a:noFill/>
          </a:ln>
          <a:effectLst>
            <a:softEdge rad="25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096B86A-0A4B-4758-BEAB-4BD833E820B7}"/>
              </a:ext>
            </a:extLst>
          </p:cNvPr>
          <p:cNvGrpSpPr>
            <a:grpSpLocks noChangeAspect="1"/>
          </p:cNvGrpSpPr>
          <p:nvPr/>
        </p:nvGrpSpPr>
        <p:grpSpPr>
          <a:xfrm>
            <a:off x="6506276" y="3147807"/>
            <a:ext cx="3096488" cy="3557361"/>
            <a:chOff x="5391472" y="2640316"/>
            <a:chExt cx="2412778" cy="3260999"/>
          </a:xfrm>
        </p:grpSpPr>
        <p:pic>
          <p:nvPicPr>
            <p:cNvPr id="24" name="Picture 23" descr="145ecaca-6a9e-4b86-85b3-261c209389fb@eurprd03">
              <a:extLst>
                <a:ext uri="{FF2B5EF4-FFF2-40B4-BE49-F238E27FC236}">
                  <a16:creationId xmlns:a16="http://schemas.microsoft.com/office/drawing/2014/main" id="{52ED04F9-FB0B-4E38-9CB2-7228F24BF06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3" t="4028" r="383" b="39944"/>
            <a:stretch/>
          </p:blipFill>
          <p:spPr bwMode="auto">
            <a:xfrm>
              <a:off x="5391472" y="2640316"/>
              <a:ext cx="2412778" cy="2936666"/>
            </a:xfrm>
            <a:prstGeom prst="rect">
              <a:avLst/>
            </a:prstGeom>
            <a:noFill/>
            <a:ln>
              <a:noFill/>
            </a:ln>
            <a:effectLst>
              <a:softEdge rad="381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145ecaca-6a9e-4b86-85b3-261c209389fb@eurprd03">
              <a:extLst>
                <a:ext uri="{FF2B5EF4-FFF2-40B4-BE49-F238E27FC236}">
                  <a16:creationId xmlns:a16="http://schemas.microsoft.com/office/drawing/2014/main" id="{03F37A8A-E70A-451E-8E82-2072325E3C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0941" r="12557"/>
            <a:stretch/>
          </p:blipFill>
          <p:spPr bwMode="auto">
            <a:xfrm>
              <a:off x="5391472" y="5347809"/>
              <a:ext cx="2412778" cy="553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2679805-0C6D-4AAE-989B-C8DC6E1CEB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11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085"/>
    </mc:Choice>
    <mc:Fallback xmlns="">
      <p:transition spd="slow" advTm="72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4EEC14B02F0946801C325040EA2D69" ma:contentTypeVersion="16" ma:contentTypeDescription="Create a new document." ma:contentTypeScope="" ma:versionID="8aed7baa24e313a701ec37e0448ca678">
  <xsd:schema xmlns:xsd="http://www.w3.org/2001/XMLSchema" xmlns:xs="http://www.w3.org/2001/XMLSchema" xmlns:p="http://schemas.microsoft.com/office/2006/metadata/properties" xmlns:ns2="f0d9e0d6-2666-4806-9485-02f22eac5610" xmlns:ns3="44c4fc53-9550-4b3e-a212-3013dd55d814" xmlns:ns4="c3416893-4bec-4a82-86f6-bdf794bf2b95" targetNamespace="http://schemas.microsoft.com/office/2006/metadata/properties" ma:root="true" ma:fieldsID="89da3a24ad388881b227782168848aa9" ns2:_="" ns3:_="" ns4:_="">
    <xsd:import namespace="f0d9e0d6-2666-4806-9485-02f22eac5610"/>
    <xsd:import namespace="44c4fc53-9550-4b3e-a212-3013dd55d814"/>
    <xsd:import namespace="c3416893-4bec-4a82-86f6-bdf794bf2b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OCR" minOccurs="0"/>
                <xsd:element ref="ns2:MediaServiceLocation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d9e0d6-2666-4806-9485-02f22eac56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19d38e49-ef4a-4a20-84e4-4c567932949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4c4fc53-9550-4b3e-a212-3013dd55d814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416893-4bec-4a82-86f6-bdf794bf2b95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b47eb2b9-6f74-429a-a50f-805dcd7c921c}" ma:internalName="TaxCatchAll" ma:showField="CatchAllData" ma:web="c3416893-4bec-4a82-86f6-bdf794bf2b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3416893-4bec-4a82-86f6-bdf794bf2b95" xsi:nil="true"/>
    <lcf76f155ced4ddcb4097134ff3c332f xmlns="f0d9e0d6-2666-4806-9485-02f22eac561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6ECDD366-379C-4C09-8294-E7610F6B9371}"/>
</file>

<file path=customXml/itemProps2.xml><?xml version="1.0" encoding="utf-8"?>
<ds:datastoreItem xmlns:ds="http://schemas.openxmlformats.org/officeDocument/2006/customXml" ds:itemID="{B8C0434B-AD8A-45CE-8F63-D9FB01CFE51E}"/>
</file>

<file path=customXml/itemProps3.xml><?xml version="1.0" encoding="utf-8"?>
<ds:datastoreItem xmlns:ds="http://schemas.openxmlformats.org/officeDocument/2006/customXml" ds:itemID="{31CDBF0E-5229-4D72-949F-4EF7A4BF3D90}"/>
</file>

<file path=docProps/app.xml><?xml version="1.0" encoding="utf-8"?>
<Properties xmlns="http://schemas.openxmlformats.org/officeDocument/2006/extended-properties" xmlns:vt="http://schemas.openxmlformats.org/officeDocument/2006/docPropsVTypes">
  <TotalTime>303</TotalTime>
  <Words>310</Words>
  <Application>Microsoft Office PowerPoint</Application>
  <PresentationFormat>Widescreen</PresentationFormat>
  <Paragraphs>27</Paragraphs>
  <Slides>4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9" baseType="lpstr">
      <vt:lpstr>Arial</vt:lpstr>
      <vt:lpstr>Calibri</vt:lpstr>
      <vt:lpstr>Calibri Light</vt:lpstr>
      <vt:lpstr>Segoe UI Black</vt:lpstr>
      <vt:lpstr>1_Office Theme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Ian Doyle</dc:creator>
  <cp:lastModifiedBy>Andrew Chadwick</cp:lastModifiedBy>
  <cp:revision>13</cp:revision>
  <dcterms:created xsi:type="dcterms:W3CDTF">2021-12-06T13:42:42Z</dcterms:created>
  <dcterms:modified xsi:type="dcterms:W3CDTF">2022-04-06T21:37:36Z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0x010100194EEC14B02F0946801C325040EA2D69</vt:lpwstr>
  </property>
  <property fmtid="{D5CDD505-2E9C-101B-9397-08002B2CF9AE}" pid="3" name="MediaServiceImageTags">
    <vt:lpwstr/>
  </property>
</Properties>
</file>