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Masters/slideMaster2.xml" ContentType="application/vnd.openxmlformats-officedocument.presentationml.slideMaster+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15.xml" ContentType="application/vnd.openxmlformats-officedocument.presentationml.tags+xml"/>
  <Override PartName="/ppt/tags/tag12.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revisionInfo.xml" ContentType="application/vnd.ms-powerpoint.revisioninfo+xml"/>
  <Override PartName="/ppt/changesInfos/changesInfo1.xml" ContentType="application/vnd.ms-powerpoint.changes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63" r:id="rId3"/>
    <p:sldId id="271" r:id="rId4"/>
    <p:sldId id="272" r:id="rId5"/>
    <p:sldId id="273" r:id="rId6"/>
    <p:sldId id="275" r:id="rId7"/>
    <p:sldId id="274" r:id="rId8"/>
    <p:sldId id="269" r:id="rId9"/>
    <p:sldId id="256" r:id="rId10"/>
    <p:sldId id="266" r:id="rId11"/>
    <p:sldId id="270" r:id="rId12"/>
    <p:sldId id="267" r:id="rId13"/>
    <p:sldId id="265" r:id="rId14"/>
    <p:sldId id="264" r:id="rId15"/>
    <p:sldId id="261" r:id="rId16"/>
    <p:sldId id="257" r:id="rId17"/>
    <p:sldId id="259" r:id="rId18"/>
    <p:sldId id="26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BABD9B-000B-4528-90CE-2F4BD855EAAF}" v="61" dt="2022-04-04T15:06:57.9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2115" autoAdjust="0"/>
  </p:normalViewPr>
  <p:slideViewPr>
    <p:cSldViewPr snapToGrid="0" showGuides="1">
      <p:cViewPr varScale="1">
        <p:scale>
          <a:sx n="87" d="100"/>
          <a:sy n="87" d="100"/>
        </p:scale>
        <p:origin x="408" y="48"/>
      </p:cViewPr>
      <p:guideLst>
        <p:guide orient="horz" pos="2160"/>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28"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 Id="rId27"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 Doyle" userId="96053a1a-6bcf-4347-ba2b-4e8dcab8aa58" providerId="ADAL" clId="{2DBABD9B-000B-4528-90CE-2F4BD855EAAF}"/>
    <pc:docChg chg="modSld modShowInfo">
      <pc:chgData name="Ian Doyle" userId="96053a1a-6bcf-4347-ba2b-4e8dcab8aa58" providerId="ADAL" clId="{2DBABD9B-000B-4528-90CE-2F4BD855EAAF}" dt="2022-04-04T15:10:23.452" v="185" actId="2744"/>
      <pc:docMkLst>
        <pc:docMk/>
      </pc:docMkLst>
      <pc:sldChg chg="modTransition">
        <pc:chgData name="Ian Doyle" userId="96053a1a-6bcf-4347-ba2b-4e8dcab8aa58" providerId="ADAL" clId="{2DBABD9B-000B-4528-90CE-2F4BD855EAAF}" dt="2022-04-04T13:48:47.837" v="166"/>
        <pc:sldMkLst>
          <pc:docMk/>
          <pc:sldMk cId="1660151772" sldId="256"/>
        </pc:sldMkLst>
      </pc:sldChg>
      <pc:sldChg chg="modSp mod modTransition modAnim">
        <pc:chgData name="Ian Doyle" userId="96053a1a-6bcf-4347-ba2b-4e8dcab8aa58" providerId="ADAL" clId="{2DBABD9B-000B-4528-90CE-2F4BD855EAAF}" dt="2022-04-04T14:49:35.379" v="176" actId="14100"/>
        <pc:sldMkLst>
          <pc:docMk/>
          <pc:sldMk cId="1385985911" sldId="257"/>
        </pc:sldMkLst>
        <pc:picChg chg="mod">
          <ac:chgData name="Ian Doyle" userId="96053a1a-6bcf-4347-ba2b-4e8dcab8aa58" providerId="ADAL" clId="{2DBABD9B-000B-4528-90CE-2F4BD855EAAF}" dt="2022-04-04T14:39:39.816" v="174"/>
          <ac:picMkLst>
            <pc:docMk/>
            <pc:sldMk cId="1385985911" sldId="257"/>
            <ac:picMk id="3" creationId="{602D0323-5F50-4B46-A9B1-092CD260F90C}"/>
          </ac:picMkLst>
        </pc:picChg>
        <pc:picChg chg="mod">
          <ac:chgData name="Ian Doyle" userId="96053a1a-6bcf-4347-ba2b-4e8dcab8aa58" providerId="ADAL" clId="{2DBABD9B-000B-4528-90CE-2F4BD855EAAF}" dt="2022-04-04T14:45:46.036" v="175"/>
          <ac:picMkLst>
            <pc:docMk/>
            <pc:sldMk cId="1385985911" sldId="257"/>
            <ac:picMk id="7" creationId="{69E6E43C-44ED-427C-842D-B439B3A42ABA}"/>
          </ac:picMkLst>
        </pc:picChg>
        <pc:picChg chg="mod">
          <ac:chgData name="Ian Doyle" userId="96053a1a-6bcf-4347-ba2b-4e8dcab8aa58" providerId="ADAL" clId="{2DBABD9B-000B-4528-90CE-2F4BD855EAAF}" dt="2022-04-04T14:49:35.379" v="176" actId="14100"/>
          <ac:picMkLst>
            <pc:docMk/>
            <pc:sldMk cId="1385985911" sldId="257"/>
            <ac:picMk id="10" creationId="{1DDA1F2D-8D92-47B8-B801-430BD077A349}"/>
          </ac:picMkLst>
        </pc:picChg>
      </pc:sldChg>
      <pc:sldChg chg="modTransition">
        <pc:chgData name="Ian Doyle" userId="96053a1a-6bcf-4347-ba2b-4e8dcab8aa58" providerId="ADAL" clId="{2DBABD9B-000B-4528-90CE-2F4BD855EAAF}" dt="2022-04-04T13:48:47.837" v="166"/>
        <pc:sldMkLst>
          <pc:docMk/>
          <pc:sldMk cId="3004062102" sldId="259"/>
        </pc:sldMkLst>
      </pc:sldChg>
      <pc:sldChg chg="modTransition">
        <pc:chgData name="Ian Doyle" userId="96053a1a-6bcf-4347-ba2b-4e8dcab8aa58" providerId="ADAL" clId="{2DBABD9B-000B-4528-90CE-2F4BD855EAAF}" dt="2022-04-04T13:48:47.837" v="166"/>
        <pc:sldMkLst>
          <pc:docMk/>
          <pc:sldMk cId="943209826" sldId="261"/>
        </pc:sldMkLst>
      </pc:sldChg>
      <pc:sldChg chg="modSp mod modTransition modAnim">
        <pc:chgData name="Ian Doyle" userId="96053a1a-6bcf-4347-ba2b-4e8dcab8aa58" providerId="ADAL" clId="{2DBABD9B-000B-4528-90CE-2F4BD855EAAF}" dt="2022-04-04T13:48:47.837" v="166"/>
        <pc:sldMkLst>
          <pc:docMk/>
          <pc:sldMk cId="1808255284" sldId="263"/>
        </pc:sldMkLst>
        <pc:picChg chg="mod">
          <ac:chgData name="Ian Doyle" userId="96053a1a-6bcf-4347-ba2b-4e8dcab8aa58" providerId="ADAL" clId="{2DBABD9B-000B-4528-90CE-2F4BD855EAAF}" dt="2022-04-04T12:47:45.089" v="2" actId="1076"/>
          <ac:picMkLst>
            <pc:docMk/>
            <pc:sldMk cId="1808255284" sldId="263"/>
            <ac:picMk id="2" creationId="{00000000-0000-0000-0000-000000000000}"/>
          </ac:picMkLst>
        </pc:picChg>
        <pc:picChg chg="mod">
          <ac:chgData name="Ian Doyle" userId="96053a1a-6bcf-4347-ba2b-4e8dcab8aa58" providerId="ADAL" clId="{2DBABD9B-000B-4528-90CE-2F4BD855EAAF}" dt="2022-04-04T12:46:05.105" v="0"/>
          <ac:picMkLst>
            <pc:docMk/>
            <pc:sldMk cId="1808255284" sldId="263"/>
            <ac:picMk id="3" creationId="{EAD61B6C-EBB0-4AAE-85BA-69253FF25BFB}"/>
          </ac:picMkLst>
        </pc:picChg>
        <pc:picChg chg="mod">
          <ac:chgData name="Ian Doyle" userId="96053a1a-6bcf-4347-ba2b-4e8dcab8aa58" providerId="ADAL" clId="{2DBABD9B-000B-4528-90CE-2F4BD855EAAF}" dt="2022-04-04T12:47:43.728" v="1" actId="1076"/>
          <ac:picMkLst>
            <pc:docMk/>
            <pc:sldMk cId="1808255284" sldId="263"/>
            <ac:picMk id="7" creationId="{00000000-0000-0000-0000-000000000000}"/>
          </ac:picMkLst>
        </pc:picChg>
      </pc:sldChg>
      <pc:sldChg chg="modSp modTransition modAnim">
        <pc:chgData name="Ian Doyle" userId="96053a1a-6bcf-4347-ba2b-4e8dcab8aa58" providerId="ADAL" clId="{2DBABD9B-000B-4528-90CE-2F4BD855EAAF}" dt="2022-04-04T14:37:14.323" v="173"/>
        <pc:sldMkLst>
          <pc:docMk/>
          <pc:sldMk cId="1744617872" sldId="264"/>
        </pc:sldMkLst>
        <pc:picChg chg="mod">
          <ac:chgData name="Ian Doyle" userId="96053a1a-6bcf-4347-ba2b-4e8dcab8aa58" providerId="ADAL" clId="{2DBABD9B-000B-4528-90CE-2F4BD855EAAF}" dt="2022-04-04T14:37:14.323" v="173"/>
          <ac:picMkLst>
            <pc:docMk/>
            <pc:sldMk cId="1744617872" sldId="264"/>
            <ac:picMk id="4" creationId="{FC4FA99D-498D-46C3-B7FB-9BE9ADADFB76}"/>
          </ac:picMkLst>
        </pc:picChg>
      </pc:sldChg>
      <pc:sldChg chg="modSp mod modTransition">
        <pc:chgData name="Ian Doyle" userId="96053a1a-6bcf-4347-ba2b-4e8dcab8aa58" providerId="ADAL" clId="{2DBABD9B-000B-4528-90CE-2F4BD855EAAF}" dt="2022-04-04T14:28:44.620" v="170" actId="1076"/>
        <pc:sldMkLst>
          <pc:docMk/>
          <pc:sldMk cId="390701768" sldId="265"/>
        </pc:sldMkLst>
        <pc:picChg chg="mod">
          <ac:chgData name="Ian Doyle" userId="96053a1a-6bcf-4347-ba2b-4e8dcab8aa58" providerId="ADAL" clId="{2DBABD9B-000B-4528-90CE-2F4BD855EAAF}" dt="2022-04-04T14:28:44.620" v="170" actId="1076"/>
          <ac:picMkLst>
            <pc:docMk/>
            <pc:sldMk cId="390701768" sldId="265"/>
            <ac:picMk id="2" creationId="{00000000-0000-0000-0000-000000000000}"/>
          </ac:picMkLst>
        </pc:picChg>
      </pc:sldChg>
      <pc:sldChg chg="modTransition">
        <pc:chgData name="Ian Doyle" userId="96053a1a-6bcf-4347-ba2b-4e8dcab8aa58" providerId="ADAL" clId="{2DBABD9B-000B-4528-90CE-2F4BD855EAAF}" dt="2022-04-04T13:48:47.837" v="166"/>
        <pc:sldMkLst>
          <pc:docMk/>
          <pc:sldMk cId="1187267901" sldId="266"/>
        </pc:sldMkLst>
      </pc:sldChg>
      <pc:sldChg chg="modTransition">
        <pc:chgData name="Ian Doyle" userId="96053a1a-6bcf-4347-ba2b-4e8dcab8aa58" providerId="ADAL" clId="{2DBABD9B-000B-4528-90CE-2F4BD855EAAF}" dt="2022-04-04T13:48:47.837" v="166"/>
        <pc:sldMkLst>
          <pc:docMk/>
          <pc:sldMk cId="4181941426" sldId="267"/>
        </pc:sldMkLst>
      </pc:sldChg>
      <pc:sldChg chg="modSp modTransition modAnim">
        <pc:chgData name="Ian Doyle" userId="96053a1a-6bcf-4347-ba2b-4e8dcab8aa58" providerId="ADAL" clId="{2DBABD9B-000B-4528-90CE-2F4BD855EAAF}" dt="2022-04-04T15:00:32.010" v="180"/>
        <pc:sldMkLst>
          <pc:docMk/>
          <pc:sldMk cId="1039301783" sldId="268"/>
        </pc:sldMkLst>
        <pc:picChg chg="mod">
          <ac:chgData name="Ian Doyle" userId="96053a1a-6bcf-4347-ba2b-4e8dcab8aa58" providerId="ADAL" clId="{2DBABD9B-000B-4528-90CE-2F4BD855EAAF}" dt="2022-04-04T14:54:51.341" v="177"/>
          <ac:picMkLst>
            <pc:docMk/>
            <pc:sldMk cId="1039301783" sldId="268"/>
            <ac:picMk id="2" creationId="{FCF564F0-C960-4356-965C-ED22FE278593}"/>
          </ac:picMkLst>
        </pc:picChg>
        <pc:picChg chg="mod">
          <ac:chgData name="Ian Doyle" userId="96053a1a-6bcf-4347-ba2b-4e8dcab8aa58" providerId="ADAL" clId="{2DBABD9B-000B-4528-90CE-2F4BD855EAAF}" dt="2022-04-04T14:56:36.294" v="178"/>
          <ac:picMkLst>
            <pc:docMk/>
            <pc:sldMk cId="1039301783" sldId="268"/>
            <ac:picMk id="3" creationId="{B70EDA6C-8C1D-4A48-B7C2-03D6E4AD122F}"/>
          </ac:picMkLst>
        </pc:picChg>
        <pc:picChg chg="mod">
          <ac:chgData name="Ian Doyle" userId="96053a1a-6bcf-4347-ba2b-4e8dcab8aa58" providerId="ADAL" clId="{2DBABD9B-000B-4528-90CE-2F4BD855EAAF}" dt="2022-04-04T14:58:44.109" v="179"/>
          <ac:picMkLst>
            <pc:docMk/>
            <pc:sldMk cId="1039301783" sldId="268"/>
            <ac:picMk id="8" creationId="{E1F93A48-2F08-4005-B46C-064E20189EEE}"/>
          </ac:picMkLst>
        </pc:picChg>
        <pc:picChg chg="mod">
          <ac:chgData name="Ian Doyle" userId="96053a1a-6bcf-4347-ba2b-4e8dcab8aa58" providerId="ADAL" clId="{2DBABD9B-000B-4528-90CE-2F4BD855EAAF}" dt="2022-04-04T15:00:32.010" v="180"/>
          <ac:picMkLst>
            <pc:docMk/>
            <pc:sldMk cId="1039301783" sldId="268"/>
            <ac:picMk id="10" creationId="{5085FCD5-CB4A-45F9-8E45-4A12857DD86A}"/>
          </ac:picMkLst>
        </pc:picChg>
      </pc:sldChg>
      <pc:sldChg chg="modSp modTransition modAnim">
        <pc:chgData name="Ian Doyle" userId="96053a1a-6bcf-4347-ba2b-4e8dcab8aa58" providerId="ADAL" clId="{2DBABD9B-000B-4528-90CE-2F4BD855EAAF}" dt="2022-04-04T14:17:13.234" v="169"/>
        <pc:sldMkLst>
          <pc:docMk/>
          <pc:sldMk cId="3980426164" sldId="269"/>
        </pc:sldMkLst>
        <pc:picChg chg="mod">
          <ac:chgData name="Ian Doyle" userId="96053a1a-6bcf-4347-ba2b-4e8dcab8aa58" providerId="ADAL" clId="{2DBABD9B-000B-4528-90CE-2F4BD855EAAF}" dt="2022-04-04T14:17:13.234" v="169"/>
          <ac:picMkLst>
            <pc:docMk/>
            <pc:sldMk cId="3980426164" sldId="269"/>
            <ac:picMk id="2" creationId="{F5A8B6DB-B61F-4DAB-985F-7117E435381C}"/>
          </ac:picMkLst>
        </pc:picChg>
      </pc:sldChg>
      <pc:sldChg chg="modTransition">
        <pc:chgData name="Ian Doyle" userId="96053a1a-6bcf-4347-ba2b-4e8dcab8aa58" providerId="ADAL" clId="{2DBABD9B-000B-4528-90CE-2F4BD855EAAF}" dt="2022-04-04T13:48:47.837" v="166"/>
        <pc:sldMkLst>
          <pc:docMk/>
          <pc:sldMk cId="3705232977" sldId="270"/>
        </pc:sldMkLst>
      </pc:sldChg>
      <pc:sldChg chg="modTransition">
        <pc:chgData name="Ian Doyle" userId="96053a1a-6bcf-4347-ba2b-4e8dcab8aa58" providerId="ADAL" clId="{2DBABD9B-000B-4528-90CE-2F4BD855EAAF}" dt="2022-04-04T13:48:47.837" v="166"/>
        <pc:sldMkLst>
          <pc:docMk/>
          <pc:sldMk cId="2232618488" sldId="271"/>
        </pc:sldMkLst>
      </pc:sldChg>
      <pc:sldChg chg="modSp modTransition modAnim">
        <pc:chgData name="Ian Doyle" userId="96053a1a-6bcf-4347-ba2b-4e8dcab8aa58" providerId="ADAL" clId="{2DBABD9B-000B-4528-90CE-2F4BD855EAAF}" dt="2022-04-04T13:48:47.837" v="166"/>
        <pc:sldMkLst>
          <pc:docMk/>
          <pc:sldMk cId="2561957791" sldId="272"/>
        </pc:sldMkLst>
        <pc:picChg chg="mod">
          <ac:chgData name="Ian Doyle" userId="96053a1a-6bcf-4347-ba2b-4e8dcab8aa58" providerId="ADAL" clId="{2DBABD9B-000B-4528-90CE-2F4BD855EAAF}" dt="2022-04-04T13:00:01.134" v="3"/>
          <ac:picMkLst>
            <pc:docMk/>
            <pc:sldMk cId="2561957791" sldId="272"/>
            <ac:picMk id="4" creationId="{CA5FE451-09CF-443A-9374-9BB4AD18164C}"/>
          </ac:picMkLst>
        </pc:picChg>
      </pc:sldChg>
      <pc:sldChg chg="modSp mod modTransition modAnim">
        <pc:chgData name="Ian Doyle" userId="96053a1a-6bcf-4347-ba2b-4e8dcab8aa58" providerId="ADAL" clId="{2DBABD9B-000B-4528-90CE-2F4BD855EAAF}" dt="2022-04-04T13:48:47.837" v="166"/>
        <pc:sldMkLst>
          <pc:docMk/>
          <pc:sldMk cId="796579186" sldId="273"/>
        </pc:sldMkLst>
        <pc:spChg chg="mod">
          <ac:chgData name="Ian Doyle" userId="96053a1a-6bcf-4347-ba2b-4e8dcab8aa58" providerId="ADAL" clId="{2DBABD9B-000B-4528-90CE-2F4BD855EAAF}" dt="2022-04-04T13:25:00.012" v="165" actId="20577"/>
          <ac:spMkLst>
            <pc:docMk/>
            <pc:sldMk cId="796579186" sldId="273"/>
            <ac:spMk id="18" creationId="{4A38FB29-0B25-4817-9E02-C368A4C6610F}"/>
          </ac:spMkLst>
        </pc:spChg>
        <pc:picChg chg="mod">
          <ac:chgData name="Ian Doyle" userId="96053a1a-6bcf-4347-ba2b-4e8dcab8aa58" providerId="ADAL" clId="{2DBABD9B-000B-4528-90CE-2F4BD855EAAF}" dt="2022-04-04T13:20:10.978" v="117"/>
          <ac:picMkLst>
            <pc:docMk/>
            <pc:sldMk cId="796579186" sldId="273"/>
            <ac:picMk id="2" creationId="{E9FBE2B0-9474-4A1E-8CE7-C6083525D0F1}"/>
          </ac:picMkLst>
        </pc:picChg>
        <pc:picChg chg="mod">
          <ac:chgData name="Ian Doyle" userId="96053a1a-6bcf-4347-ba2b-4e8dcab8aa58" providerId="ADAL" clId="{2DBABD9B-000B-4528-90CE-2F4BD855EAAF}" dt="2022-04-04T13:24:32.366" v="118"/>
          <ac:picMkLst>
            <pc:docMk/>
            <pc:sldMk cId="796579186" sldId="273"/>
            <ac:picMk id="3" creationId="{10609F86-B5D0-4A24-B599-A359FB1EA933}"/>
          </ac:picMkLst>
        </pc:picChg>
      </pc:sldChg>
      <pc:sldChg chg="modTransition">
        <pc:chgData name="Ian Doyle" userId="96053a1a-6bcf-4347-ba2b-4e8dcab8aa58" providerId="ADAL" clId="{2DBABD9B-000B-4528-90CE-2F4BD855EAAF}" dt="2022-04-04T13:48:47.837" v="166"/>
        <pc:sldMkLst>
          <pc:docMk/>
          <pc:sldMk cId="136287983" sldId="274"/>
        </pc:sldMkLst>
      </pc:sldChg>
      <pc:sldChg chg="modSp modTransition modAnim">
        <pc:chgData name="Ian Doyle" userId="96053a1a-6bcf-4347-ba2b-4e8dcab8aa58" providerId="ADAL" clId="{2DBABD9B-000B-4528-90CE-2F4BD855EAAF}" dt="2022-04-04T13:53:07.337" v="168" actId="1076"/>
        <pc:sldMkLst>
          <pc:docMk/>
          <pc:sldMk cId="965446010" sldId="275"/>
        </pc:sldMkLst>
        <pc:picChg chg="mod">
          <ac:chgData name="Ian Doyle" userId="96053a1a-6bcf-4347-ba2b-4e8dcab8aa58" providerId="ADAL" clId="{2DBABD9B-000B-4528-90CE-2F4BD855EAAF}" dt="2022-04-04T13:52:11.769" v="167"/>
          <ac:picMkLst>
            <pc:docMk/>
            <pc:sldMk cId="965446010" sldId="275"/>
            <ac:picMk id="3" creationId="{4347F795-7FCF-467F-8E08-1D3490FD86CF}"/>
          </ac:picMkLst>
        </pc:picChg>
        <pc:picChg chg="mod">
          <ac:chgData name="Ian Doyle" userId="96053a1a-6bcf-4347-ba2b-4e8dcab8aa58" providerId="ADAL" clId="{2DBABD9B-000B-4528-90CE-2F4BD855EAAF}" dt="2022-04-04T13:53:07.337" v="168" actId="1076"/>
          <ac:picMkLst>
            <pc:docMk/>
            <pc:sldMk cId="965446010" sldId="275"/>
            <ac:picMk id="14" creationId="{CE6B5572-8AB2-4AC7-AC37-085C4363301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8D9AA-F6AC-412E-A899-DBEDA7B81DED}" type="datetimeFigureOut">
              <a:rPr lang="en-GB" smtClean="0"/>
              <a:t>04/04/2022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69CF70-E31A-4934-A367-E77C36C56B09}" type="slidenum">
              <a:rPr lang="en-GB" smtClean="0"/>
              <a:t>‹#›</a:t>
            </a:fld>
            <a:endParaRPr lang="en-GB"/>
          </a:p>
        </p:txBody>
      </p:sp>
    </p:spTree>
    <p:extLst>
      <p:ext uri="{BB962C8B-B14F-4D97-AF65-F5344CB8AC3E}">
        <p14:creationId xmlns:p14="http://schemas.microsoft.com/office/powerpoint/2010/main" val="1827093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811155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a:t>
            </a:r>
            <a:r>
              <a:rPr lang="en-GB" baseline="0" dirty="0"/>
              <a:t> over , mention risk of spreading fragments by passers by if they are left on a footpath. Stress how critical </a:t>
            </a:r>
            <a:r>
              <a:rPr lang="en-GB" baseline="0" dirty="0" err="1"/>
              <a:t>ccd</a:t>
            </a:r>
            <a:r>
              <a:rPr lang="en-GB" baseline="0" dirty="0"/>
              <a:t> is and state it as a must do.</a:t>
            </a:r>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3190580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Blue green algae or cyanobacteria is dangerous to human health,</a:t>
            </a:r>
            <a:r>
              <a:rPr lang="en-GB" baseline="0" dirty="0"/>
              <a:t> avoid</a:t>
            </a:r>
            <a:r>
              <a:rPr lang="en-GB" dirty="0"/>
              <a:t> coming into</a:t>
            </a:r>
            <a:r>
              <a:rPr lang="en-GB" baseline="0" dirty="0"/>
              <a:t> c</a:t>
            </a:r>
            <a:r>
              <a:rPr lang="en-GB" dirty="0"/>
              <a:t>ontact with it.</a:t>
            </a:r>
            <a:r>
              <a:rPr lang="en-GB" baseline="0" dirty="0"/>
              <a:t> Wash hands before eating.</a:t>
            </a:r>
            <a:r>
              <a:rPr lang="en-GB" dirty="0"/>
              <a:t> </a:t>
            </a:r>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3332654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Strands of Floating pennywort will be come entangled in propellers pay particular attention to cleaning</a:t>
            </a:r>
            <a:r>
              <a:rPr lang="en-GB" baseline="0" dirty="0"/>
              <a:t> your vessel after use to help prevent the spread.</a:t>
            </a:r>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3534355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275620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1937953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649148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935105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1338442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2472879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3690880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2289219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4713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1247081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2886606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 floating Pennywort </a:t>
            </a:r>
            <a:r>
              <a:rPr lang="en-GB" dirty="0" err="1"/>
              <a:t>tickbox</a:t>
            </a:r>
            <a:r>
              <a:rPr lang="en-GB" dirty="0"/>
              <a:t>” needs to be a hyperlink to the relevant</a:t>
            </a:r>
            <a:r>
              <a:rPr lang="en-GB" baseline="0" dirty="0"/>
              <a:t> part of the presentations. </a:t>
            </a:r>
          </a:p>
          <a:p>
            <a:r>
              <a:rPr lang="en-GB" baseline="0" dirty="0"/>
              <a:t>Site induction to discuss what is achievable on that day stressing major points from the risk assessment.</a:t>
            </a:r>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593045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a:t>
            </a:r>
            <a:r>
              <a:rPr lang="en-GB" baseline="0" dirty="0"/>
              <a:t> over , mention risk of spreading fragments by passers by if they are left on a footpath. Stress how critical </a:t>
            </a:r>
            <a:r>
              <a:rPr lang="en-GB" baseline="0" dirty="0" err="1"/>
              <a:t>ccd</a:t>
            </a:r>
            <a:r>
              <a:rPr lang="en-GB" baseline="0" dirty="0"/>
              <a:t> is and state it as a must do.</a:t>
            </a:r>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1005143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188B5F-8358-40E2-A7B4-7D39FFB69E3D}" type="datetimeFigureOut">
              <a:rPr lang="en-GB" smtClean="0"/>
              <a:t>04/04/2022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940B5A-79BB-45BD-BC11-73BEDE41BA44}" type="slidenum">
              <a:rPr lang="en-GB" smtClean="0"/>
              <a:t>‹#›</a:t>
            </a:fld>
            <a:endParaRPr lang="en-GB"/>
          </a:p>
        </p:txBody>
      </p:sp>
    </p:spTree>
    <p:extLst>
      <p:ext uri="{BB962C8B-B14F-4D97-AF65-F5344CB8AC3E}">
        <p14:creationId xmlns:p14="http://schemas.microsoft.com/office/powerpoint/2010/main" val="321415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B188B5F-8358-40E2-A7B4-7D39FFB69E3D}" type="datetimeFigureOut">
              <a:rPr lang="en-GB" smtClean="0"/>
              <a:t>04/04/2022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940B5A-79BB-45BD-BC11-73BEDE41BA44}" type="slidenum">
              <a:rPr lang="en-GB" smtClean="0"/>
              <a:t>‹#›</a:t>
            </a:fld>
            <a:endParaRPr lang="en-GB"/>
          </a:p>
        </p:txBody>
      </p:sp>
    </p:spTree>
    <p:extLst>
      <p:ext uri="{BB962C8B-B14F-4D97-AF65-F5344CB8AC3E}">
        <p14:creationId xmlns:p14="http://schemas.microsoft.com/office/powerpoint/2010/main" val="2840621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B188B5F-8358-40E2-A7B4-7D39FFB69E3D}" type="datetimeFigureOut">
              <a:rPr lang="en-GB" smtClean="0"/>
              <a:t>04/04/2022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940B5A-79BB-45BD-BC11-73BEDE41BA44}" type="slidenum">
              <a:rPr lang="en-GB" smtClean="0"/>
              <a:t>‹#›</a:t>
            </a:fld>
            <a:endParaRPr lang="en-GB"/>
          </a:p>
        </p:txBody>
      </p:sp>
    </p:spTree>
    <p:extLst>
      <p:ext uri="{BB962C8B-B14F-4D97-AF65-F5344CB8AC3E}">
        <p14:creationId xmlns:p14="http://schemas.microsoft.com/office/powerpoint/2010/main" val="2523387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7EE440-1A71-435B-AEAB-16979EBC88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479E5095-828B-4CDD-BE1E-5518A2DA05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648F4130-7C4C-4B0F-8F1B-0CB039D8E022}"/>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04/04/2022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DA871C89-9D60-4F96-91CA-3E00A997BCF5}"/>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2559ADBA-F62B-4788-8251-90CA3F3191CD}"/>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4285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370AE-5A9B-420D-9E72-B8C6D15C7A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871DB104-ADC2-44A0-A458-3DAA1285BD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05501940-D293-4905-84FE-B6369F857919}"/>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04/04/2022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6F7B0A20-70EF-4838-B832-843E8216A2D7}"/>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D48420DB-0A9B-4435-8D19-8B4BF261009A}"/>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70588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DBE27F-F110-49B5-A12E-D9CABF30ED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C3313167-D500-4299-AC9E-8B6ED2F0A8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825EA32-6597-4940-A05D-B91068869549}"/>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04/04/2022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794434F5-D1B3-46D5-91E8-F4958B6CC2DC}"/>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0022E603-3848-4007-B32A-90A7696EC966}"/>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674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8F40B3-AEFA-4AAA-8234-6272BCD89FB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97C3EAC4-2C3E-4F11-92E4-262B94944D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094A18E4-A568-4F05-BD31-ADF03908A1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676F088B-7C36-4D34-9B7D-0A71B868411C}"/>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04/04/2022</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A9ACA5E6-2312-411D-87F6-E2E8273B38E6}"/>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6AC663E7-8504-4241-9D8B-A14BFCC396FF}"/>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99443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8A0F45-5425-4213-ACC8-DAF52D920C4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C3E66409-8C6C-46FE-B53F-F6B2B30743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D80CA8B-CCAB-4C75-BB04-644BA371EF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80689EE1-19D7-40BC-BDDD-60D7C59EBB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9ABF659-921F-463A-BE7C-0BEC12DD23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3FC730A3-A3FB-4D1F-9382-5CE41C5CE0D7}"/>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04/04/2022</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xmlns="" id="{7103451B-46DE-4561-8599-0EEFA22FC535}"/>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xmlns="" id="{50DD7AAC-BADC-4ABC-AF9C-DCF8B2F739A1}"/>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01842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F8463D-5563-44CC-9D02-5029F4AAF69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77C47FAB-8F39-401E-AFD1-598BAE974304}"/>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04/04/2022</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xmlns="" id="{549893EA-C35B-4DD3-89F4-E0215DDA900B}"/>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xmlns="" id="{A1D261D0-C64E-4375-A199-9CA07D403F96}"/>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29963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AAF1AB-A737-4564-A202-4BB8E0E9B1A9}"/>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04/04/2022</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xmlns="" id="{959DF85E-3A44-4811-8AB8-A67120B48AA7}"/>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xmlns="" id="{8C0FA5BE-7949-49BE-AC69-7F9EA4EBC7D6}"/>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37005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F046C7-0D01-4A37-BF2B-ECA37231D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6023E9B1-A8CF-48DE-A4F3-C21DEDCD62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3E73C005-3092-435E-B2F5-3D8E9481D4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9FC2C26-FB11-4373-9160-33C91E12EF4E}"/>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04/04/2022</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18A01D5D-8637-4A97-B7DD-051DCF016FB8}"/>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A89D13D9-5022-415A-BFB6-6D1C20AD8A54}"/>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17454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B188B5F-8358-40E2-A7B4-7D39FFB69E3D}" type="datetimeFigureOut">
              <a:rPr lang="en-GB" smtClean="0"/>
              <a:t>04/04/2022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940B5A-79BB-45BD-BC11-73BEDE41BA44}" type="slidenum">
              <a:rPr lang="en-GB" smtClean="0"/>
              <a:t>‹#›</a:t>
            </a:fld>
            <a:endParaRPr lang="en-GB"/>
          </a:p>
        </p:txBody>
      </p:sp>
    </p:spTree>
    <p:extLst>
      <p:ext uri="{BB962C8B-B14F-4D97-AF65-F5344CB8AC3E}">
        <p14:creationId xmlns:p14="http://schemas.microsoft.com/office/powerpoint/2010/main" val="1942919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774620-4B97-4C55-BC3F-BE56B666CA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67E6BB10-5DDE-46E7-B68F-DA61831171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32EC6A17-B033-4E31-B2DF-D286575A49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04CB8A6-AC4F-42A7-826C-281DC8EC648C}"/>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04/04/2022</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C1B8A46D-4189-43C8-8F85-C9AAA854D9A5}"/>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9A3B2DF5-FD64-4964-8047-9BA6BBD2CAC8}"/>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74422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704923-F0BA-4E07-BC19-7685CF4F93D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7EF4D84F-6E9B-40C4-B375-709FE8B608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73DA25EE-8C37-43ED-B6F7-8BE7486CE7BF}"/>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04/04/2022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31705805-D38C-4DB3-BF06-25771C79137F}"/>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5B4E0692-22E9-4B87-96C2-AE34DF4896CE}"/>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08067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5CF51F6-B82A-4931-8934-21CE626503E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D2F61C05-BD22-46B0-9362-822EAF279A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1160CAC-CD76-4AF0-82D5-F59C4D1DF68A}"/>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04/04/2022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AF4671E2-7C0A-47A4-9D8A-AF60EBB48B60}"/>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CD035D3A-3B70-4A00-90B9-C8E78CB10BD5}"/>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37498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 Column gree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2"/>
                </a:solidFill>
              </a:defRPr>
            </a:lvl1pPr>
          </a:lstStyle>
          <a:p>
            <a:r>
              <a:rPr lang="en-US"/>
              <a:t>Click to edit Master title style</a:t>
            </a:r>
            <a:endParaRPr lang="en-GB" dirty="0"/>
          </a:p>
        </p:txBody>
      </p:sp>
      <p:sp>
        <p:nvSpPr>
          <p:cNvPr id="6" name="Date Placeholder 3"/>
          <p:cNvSpPr>
            <a:spLocks noGrp="1"/>
          </p:cNvSpPr>
          <p:nvPr>
            <p:ph type="dt" sz="half" idx="14"/>
          </p:nvPr>
        </p:nvSpPr>
        <p:spPr>
          <a:xfrm>
            <a:off x="1143000" y="6196013"/>
            <a:ext cx="1441451" cy="387350"/>
          </a:xfrm>
        </p:spPr>
        <p:txBody>
          <a:bodyPr/>
          <a:lstStyle>
            <a:lvl1pPr>
              <a:lnSpc>
                <a:spcPct val="100000"/>
              </a:lnSpc>
              <a:defRPr>
                <a:solidFill>
                  <a:schemeClr val="bg1"/>
                </a:solidFill>
              </a:defRPr>
            </a:lvl1pPr>
          </a:lstStyle>
          <a:p>
            <a:pPr>
              <a:defRPr/>
            </a:pPr>
            <a:fld id="{37295B5A-DBFF-4868-9A24-AC57907D57F2}" type="datetime1">
              <a:rPr lang="en-GB" smtClean="0">
                <a:solidFill>
                  <a:prstClr val="white"/>
                </a:solidFill>
              </a:rPr>
              <a:pPr>
                <a:defRPr/>
              </a:pPr>
              <a:t>04/04/2022</a:t>
            </a:fld>
            <a:endParaRPr lang="en-GB" dirty="0">
              <a:solidFill>
                <a:prstClr val="white"/>
              </a:solidFill>
            </a:endParaRPr>
          </a:p>
        </p:txBody>
      </p:sp>
      <p:sp>
        <p:nvSpPr>
          <p:cNvPr id="7" name="Slide Number Placeholder 5"/>
          <p:cNvSpPr>
            <a:spLocks noGrp="1"/>
          </p:cNvSpPr>
          <p:nvPr>
            <p:ph type="sldNum" sz="quarter" idx="15"/>
          </p:nvPr>
        </p:nvSpPr>
        <p:spPr>
          <a:xfrm>
            <a:off x="624418" y="6196013"/>
            <a:ext cx="518583" cy="387350"/>
          </a:xfrm>
        </p:spPr>
        <p:txBody>
          <a:bodyPr/>
          <a:lstStyle>
            <a:lvl1pPr>
              <a:defRPr>
                <a:solidFill>
                  <a:schemeClr val="bg1"/>
                </a:solidFill>
              </a:defRPr>
            </a:lvl1pPr>
          </a:lstStyle>
          <a:p>
            <a:pPr>
              <a:defRPr/>
            </a:pPr>
            <a:fld id="{D47A91DE-D07E-4F55-B6A0-E6FB5C42246F}" type="slidenum">
              <a:rPr lang="en-GB" smtClean="0">
                <a:solidFill>
                  <a:prstClr val="white"/>
                </a:solidFill>
              </a:rPr>
              <a:pPr>
                <a:defRPr/>
              </a:pPr>
              <a:t>‹#›</a:t>
            </a:fld>
            <a:endParaRPr lang="en-GB" dirty="0">
              <a:solidFill>
                <a:prstClr val="white"/>
              </a:solidFill>
            </a:endParaRPr>
          </a:p>
        </p:txBody>
      </p:sp>
      <p:sp>
        <p:nvSpPr>
          <p:cNvPr id="8" name="Text Placeholder 2"/>
          <p:cNvSpPr>
            <a:spLocks noGrp="1"/>
          </p:cNvSpPr>
          <p:nvPr>
            <p:ph idx="1"/>
          </p:nvPr>
        </p:nvSpPr>
        <p:spPr bwMode="auto">
          <a:xfrm>
            <a:off x="624418" y="1700808"/>
            <a:ext cx="5375572"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9" name="Text Placeholder 2"/>
          <p:cNvSpPr>
            <a:spLocks noGrp="1"/>
          </p:cNvSpPr>
          <p:nvPr>
            <p:ph idx="16"/>
          </p:nvPr>
        </p:nvSpPr>
        <p:spPr bwMode="auto">
          <a:xfrm>
            <a:off x="6192011" y="1700808"/>
            <a:ext cx="5375572"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40530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188B5F-8358-40E2-A7B4-7D39FFB69E3D}" type="datetimeFigureOut">
              <a:rPr lang="en-GB" smtClean="0"/>
              <a:t>04/04/2022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940B5A-79BB-45BD-BC11-73BEDE41BA44}" type="slidenum">
              <a:rPr lang="en-GB" smtClean="0"/>
              <a:t>‹#›</a:t>
            </a:fld>
            <a:endParaRPr lang="en-GB"/>
          </a:p>
        </p:txBody>
      </p:sp>
    </p:spTree>
    <p:extLst>
      <p:ext uri="{BB962C8B-B14F-4D97-AF65-F5344CB8AC3E}">
        <p14:creationId xmlns:p14="http://schemas.microsoft.com/office/powerpoint/2010/main" val="3360231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B188B5F-8358-40E2-A7B4-7D39FFB69E3D}" type="datetimeFigureOut">
              <a:rPr lang="en-GB" smtClean="0"/>
              <a:t>04/04/2022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940B5A-79BB-45BD-BC11-73BEDE41BA44}" type="slidenum">
              <a:rPr lang="en-GB" smtClean="0"/>
              <a:t>‹#›</a:t>
            </a:fld>
            <a:endParaRPr lang="en-GB"/>
          </a:p>
        </p:txBody>
      </p:sp>
    </p:spTree>
    <p:extLst>
      <p:ext uri="{BB962C8B-B14F-4D97-AF65-F5344CB8AC3E}">
        <p14:creationId xmlns:p14="http://schemas.microsoft.com/office/powerpoint/2010/main" val="2619889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B188B5F-8358-40E2-A7B4-7D39FFB69E3D}" type="datetimeFigureOut">
              <a:rPr lang="en-GB" smtClean="0"/>
              <a:t>04/04/2022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9940B5A-79BB-45BD-BC11-73BEDE41BA44}" type="slidenum">
              <a:rPr lang="en-GB" smtClean="0"/>
              <a:t>‹#›</a:t>
            </a:fld>
            <a:endParaRPr lang="en-GB"/>
          </a:p>
        </p:txBody>
      </p:sp>
    </p:spTree>
    <p:extLst>
      <p:ext uri="{BB962C8B-B14F-4D97-AF65-F5344CB8AC3E}">
        <p14:creationId xmlns:p14="http://schemas.microsoft.com/office/powerpoint/2010/main" val="1535057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B188B5F-8358-40E2-A7B4-7D39FFB69E3D}" type="datetimeFigureOut">
              <a:rPr lang="en-GB" smtClean="0"/>
              <a:t>04/04/2022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9940B5A-79BB-45BD-BC11-73BEDE41BA44}" type="slidenum">
              <a:rPr lang="en-GB" smtClean="0"/>
              <a:t>‹#›</a:t>
            </a:fld>
            <a:endParaRPr lang="en-GB"/>
          </a:p>
        </p:txBody>
      </p:sp>
    </p:spTree>
    <p:extLst>
      <p:ext uri="{BB962C8B-B14F-4D97-AF65-F5344CB8AC3E}">
        <p14:creationId xmlns:p14="http://schemas.microsoft.com/office/powerpoint/2010/main" val="813645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188B5F-8358-40E2-A7B4-7D39FFB69E3D}" type="datetimeFigureOut">
              <a:rPr lang="en-GB" smtClean="0"/>
              <a:t>04/04/2022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9940B5A-79BB-45BD-BC11-73BEDE41BA44}" type="slidenum">
              <a:rPr lang="en-GB" smtClean="0"/>
              <a:t>‹#›</a:t>
            </a:fld>
            <a:endParaRPr lang="en-GB"/>
          </a:p>
        </p:txBody>
      </p:sp>
    </p:spTree>
    <p:extLst>
      <p:ext uri="{BB962C8B-B14F-4D97-AF65-F5344CB8AC3E}">
        <p14:creationId xmlns:p14="http://schemas.microsoft.com/office/powerpoint/2010/main" val="3272740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188B5F-8358-40E2-A7B4-7D39FFB69E3D}" type="datetimeFigureOut">
              <a:rPr lang="en-GB" smtClean="0"/>
              <a:t>04/04/2022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940B5A-79BB-45BD-BC11-73BEDE41BA44}" type="slidenum">
              <a:rPr lang="en-GB" smtClean="0"/>
              <a:t>‹#›</a:t>
            </a:fld>
            <a:endParaRPr lang="en-GB"/>
          </a:p>
        </p:txBody>
      </p:sp>
    </p:spTree>
    <p:extLst>
      <p:ext uri="{BB962C8B-B14F-4D97-AF65-F5344CB8AC3E}">
        <p14:creationId xmlns:p14="http://schemas.microsoft.com/office/powerpoint/2010/main" val="3186241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188B5F-8358-40E2-A7B4-7D39FFB69E3D}" type="datetimeFigureOut">
              <a:rPr lang="en-GB" smtClean="0"/>
              <a:t>04/04/2022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940B5A-79BB-45BD-BC11-73BEDE41BA44}" type="slidenum">
              <a:rPr lang="en-GB" smtClean="0"/>
              <a:t>‹#›</a:t>
            </a:fld>
            <a:endParaRPr lang="en-GB"/>
          </a:p>
        </p:txBody>
      </p:sp>
    </p:spTree>
    <p:extLst>
      <p:ext uri="{BB962C8B-B14F-4D97-AF65-F5344CB8AC3E}">
        <p14:creationId xmlns:p14="http://schemas.microsoft.com/office/powerpoint/2010/main" val="361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188B5F-8358-40E2-A7B4-7D39FFB69E3D}" type="datetimeFigureOut">
              <a:rPr lang="en-GB" smtClean="0"/>
              <a:t>04/04/2022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940B5A-79BB-45BD-BC11-73BEDE41BA44}" type="slidenum">
              <a:rPr lang="en-GB" smtClean="0"/>
              <a:t>‹#›</a:t>
            </a:fld>
            <a:endParaRPr lang="en-GB"/>
          </a:p>
        </p:txBody>
      </p:sp>
    </p:spTree>
    <p:extLst>
      <p:ext uri="{BB962C8B-B14F-4D97-AF65-F5344CB8AC3E}">
        <p14:creationId xmlns:p14="http://schemas.microsoft.com/office/powerpoint/2010/main" val="610635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3C62C63-480C-4E9C-A775-65E2DDBABE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2A0598BA-B3F0-4415-88C6-5B65395D5B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BA8212C-A9E2-4201-BCD2-78105E86CA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41AEA1-1567-4F46-8BB1-D82FA1F3D86F}" type="datetimeFigureOut">
              <a:rPr lang="en-GB" smtClean="0">
                <a:solidFill>
                  <a:prstClr val="black">
                    <a:tint val="75000"/>
                  </a:prstClr>
                </a:solidFill>
              </a:rPr>
              <a:pPr/>
              <a:t>04/04/2022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166614EB-7818-4C92-B312-78E81F52F9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89E11663-AA39-4FA2-AFC5-512E7BBDD4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483578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microsoft.com/office/2007/relationships/media" Target="../media/media1.m4a"/><Relationship Id="rId7" Type="http://schemas.openxmlformats.org/officeDocument/2006/relationships/image" Target="../media/image3.jp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10" Type="http://schemas.openxmlformats.org/officeDocument/2006/relationships/image" Target="../media/image6.png"/><Relationship Id="rId4" Type="http://schemas.openxmlformats.org/officeDocument/2006/relationships/slideLayout" Target="../slideLayouts/slideLayout7.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10.m4a"/><Relationship Id="rId7" Type="http://schemas.openxmlformats.org/officeDocument/2006/relationships/image" Target="../media/image16.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notesSlide" Target="../notesSlides/notesSlide10.xml"/><Relationship Id="rId10" Type="http://schemas.openxmlformats.org/officeDocument/2006/relationships/image" Target="../media/image6.png"/><Relationship Id="rId4" Type="http://schemas.openxmlformats.org/officeDocument/2006/relationships/slideLayout" Target="../slideLayouts/slideLayout18.xml"/><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microsoft.com/office/2007/relationships/media" Target="../media/media11.m4a"/><Relationship Id="rId7" Type="http://schemas.openxmlformats.org/officeDocument/2006/relationships/image" Target="../media/image19.jpeg"/><Relationship Id="rId2" Type="http://schemas.openxmlformats.org/officeDocument/2006/relationships/audio" Target="NULL" TargetMode="External"/><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notesSlide" Target="../notesSlides/notesSlide11.xml"/><Relationship Id="rId4" Type="http://schemas.openxmlformats.org/officeDocument/2006/relationships/slideLayout" Target="../slideLayouts/slideLayout18.xml"/><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microsoft.com/office/2007/relationships/media" Target="../media/media12.m4a"/><Relationship Id="rId7" Type="http://schemas.openxmlformats.org/officeDocument/2006/relationships/image" Target="../media/image21.png"/><Relationship Id="rId2" Type="http://schemas.openxmlformats.org/officeDocument/2006/relationships/audio" Target="NULL" TargetMode="Externa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notesSlide" Target="../notesSlides/notesSlide12.xml"/><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3.m4a"/><Relationship Id="rId7" Type="http://schemas.openxmlformats.org/officeDocument/2006/relationships/image" Target="../media/image23.png"/><Relationship Id="rId2" Type="http://schemas.microsoft.com/office/2007/relationships/media" Target="../media/media13.m4a"/><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4.m4a"/><Relationship Id="rId7" Type="http://schemas.openxmlformats.org/officeDocument/2006/relationships/image" Target="../media/image24.jpg"/><Relationship Id="rId2" Type="http://schemas.openxmlformats.org/officeDocument/2006/relationships/audio" Target="NULL" TargetMode="Externa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6.jpg"/><Relationship Id="rId3" Type="http://schemas.microsoft.com/office/2007/relationships/media" Target="../media/media15.m4a"/><Relationship Id="rId7" Type="http://schemas.openxmlformats.org/officeDocument/2006/relationships/image" Target="../media/image25.jpg"/><Relationship Id="rId2" Type="http://schemas.openxmlformats.org/officeDocument/2006/relationships/audio" Target="NULL" TargetMode="External"/><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notesSlide" Target="../notesSlides/notesSlide15.xml"/><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audio" Target="../media/media16.m4a"/><Relationship Id="rId7" Type="http://schemas.openxmlformats.org/officeDocument/2006/relationships/hyperlink" Target="http://www.nonnativespecies.org/checkcleandry/biosecurity-for-anglers.cfm" TargetMode="External"/><Relationship Id="rId2" Type="http://schemas.microsoft.com/office/2007/relationships/media" Target="../media/media16.m4a"/><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notesSlide" Target="../notesSlides/notesSlide16.xml"/><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hyperlink" Target="mailto:Ian.doyle@anglingtrust.net" TargetMode="External"/><Relationship Id="rId3" Type="http://schemas.openxmlformats.org/officeDocument/2006/relationships/audio" Target="../media/media17.m4a"/><Relationship Id="rId7" Type="http://schemas.openxmlformats.org/officeDocument/2006/relationships/image" Target="../media/image21.png"/><Relationship Id="rId2" Type="http://schemas.microsoft.com/office/2007/relationships/media" Target="../media/media17.m4a"/><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notesSlide" Target="../notesSlides/notesSlide17.xml"/><Relationship Id="rId10" Type="http://schemas.openxmlformats.org/officeDocument/2006/relationships/image" Target="../media/image6.png"/><Relationship Id="rId4" Type="http://schemas.openxmlformats.org/officeDocument/2006/relationships/slideLayout" Target="../slideLayouts/slideLayout7.xml"/><Relationship Id="rId9" Type="http://schemas.openxmlformats.org/officeDocument/2006/relationships/hyperlink" Target="mailto:Andrew.chadwick@anglingtrust.net"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m4a"/><Relationship Id="rId7" Type="http://schemas.openxmlformats.org/officeDocument/2006/relationships/hyperlink" Target="https://www.gov.uk/government/publications/application-to-use-herbicides-in-or-near-water" TargetMode="External"/><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4a"/><Relationship Id="rId7" Type="http://schemas.openxmlformats.org/officeDocument/2006/relationships/image" Target="../media/image7.pn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6.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media" Target="../media/media5.m4a"/><Relationship Id="rId7" Type="http://schemas.openxmlformats.org/officeDocument/2006/relationships/image" Target="../media/image8.jpeg"/><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6.m4a"/><Relationship Id="rId7" Type="http://schemas.openxmlformats.org/officeDocument/2006/relationships/image" Target="../media/image10.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7.m4a"/><Relationship Id="rId7" Type="http://schemas.openxmlformats.org/officeDocument/2006/relationships/image" Target="../media/image11.jp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hyperlink" Target="http://www.nonnativespecies.org/checkcleandry/biosecurity-for-anglers.cfm" TargetMode="External"/><Relationship Id="rId3" Type="http://schemas.openxmlformats.org/officeDocument/2006/relationships/audio" Target="../media/media8.m4a"/><Relationship Id="rId7" Type="http://schemas.openxmlformats.org/officeDocument/2006/relationships/hyperlink" Target="http://www.nonnativespecies.org/index.cfm?pageid=685" TargetMode="External"/><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notesSlide" Target="../notesSlides/notesSlide8.xml"/><Relationship Id="rId10" Type="http://schemas.openxmlformats.org/officeDocument/2006/relationships/image" Target="../media/image6.png"/><Relationship Id="rId4" Type="http://schemas.openxmlformats.org/officeDocument/2006/relationships/slideLayout" Target="../slideLayouts/slideLayout7.xml"/><Relationship Id="rId9"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audio" Target="../media/media9.m4a"/><Relationship Id="rId7" Type="http://schemas.openxmlformats.org/officeDocument/2006/relationships/image" Target="../media/image13.pn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notesSlide" Target="../notesSlides/notesSlide9.xml"/><Relationship Id="rId10" Type="http://schemas.openxmlformats.org/officeDocument/2006/relationships/image" Target="../media/image6.png"/><Relationship Id="rId4" Type="http://schemas.openxmlformats.org/officeDocument/2006/relationships/slideLayout" Target="../slideLayouts/slideLayout18.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xmlns="" id="{2760DE49-5701-4720-B841-FA347871AD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xmlns=""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xmlns=""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xmlns=""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xmlns=""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xmlns=""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xmlns=""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xmlns=""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42908" t="1714" r="-42908" b="-1714"/>
          <a:stretch/>
        </p:blipFill>
        <p:spPr>
          <a:xfrm>
            <a:off x="9273406" y="1001448"/>
            <a:ext cx="3623743" cy="4831657"/>
          </a:xfrm>
          <a:prstGeom prst="rect">
            <a:avLst/>
          </a:prstGeom>
        </p:spPr>
      </p:pic>
      <p:sp>
        <p:nvSpPr>
          <p:cNvPr id="6" name="TextBox 5"/>
          <p:cNvSpPr txBox="1"/>
          <p:nvPr/>
        </p:nvSpPr>
        <p:spPr>
          <a:xfrm>
            <a:off x="2775852" y="953718"/>
            <a:ext cx="5283164" cy="1754326"/>
          </a:xfrm>
          <a:prstGeom prst="rect">
            <a:avLst/>
          </a:prstGeom>
          <a:noFill/>
        </p:spPr>
        <p:txBody>
          <a:bodyPr wrap="square" rtlCol="0">
            <a:spAutoFit/>
          </a:bodyPr>
          <a:lstStyle/>
          <a:p>
            <a:pPr algn="ctr"/>
            <a:r>
              <a:rPr lang="en-GB" sz="2800" b="1" dirty="0"/>
              <a:t>Floating Pennywort </a:t>
            </a:r>
          </a:p>
          <a:p>
            <a:pPr algn="ctr"/>
            <a:r>
              <a:rPr lang="en-GB" sz="2800" b="1" dirty="0"/>
              <a:t>and its</a:t>
            </a:r>
          </a:p>
          <a:p>
            <a:pPr algn="ctr"/>
            <a:r>
              <a:rPr lang="en-GB" sz="2800" b="1" dirty="0"/>
              <a:t>removal from a still water </a:t>
            </a:r>
          </a:p>
          <a:p>
            <a:endParaRPr lang="en-GB" sz="2400" b="1" dirty="0"/>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8361" y="2412842"/>
            <a:ext cx="7586290" cy="3323917"/>
          </a:xfrm>
          <a:prstGeom prst="rect">
            <a:avLst/>
          </a:prstGeom>
          <a:ln>
            <a:solidFill>
              <a:schemeClr val="bg1"/>
            </a:solidFill>
          </a:ln>
        </p:spPr>
      </p:pic>
      <p:pic>
        <p:nvPicPr>
          <p:cNvPr id="12" name="Picture 11"/>
          <p:cNvPicPr>
            <a:picLocks noChangeAspect="1"/>
          </p:cNvPicPr>
          <p:nvPr/>
        </p:nvPicPr>
        <p:blipFill>
          <a:blip r:embed="rId9"/>
          <a:stretch>
            <a:fillRect/>
          </a:stretch>
        </p:blipFill>
        <p:spPr>
          <a:xfrm>
            <a:off x="913898" y="953718"/>
            <a:ext cx="1193199" cy="1198909"/>
          </a:xfrm>
          <a:prstGeom prst="rect">
            <a:avLst/>
          </a:prstGeom>
        </p:spPr>
      </p:pic>
      <p:pic>
        <p:nvPicPr>
          <p:cNvPr id="4" name="Recorded Sound">
            <a:hlinkClick r:id="" action="ppaction://media"/>
            <a:extLst>
              <a:ext uri="{FF2B5EF4-FFF2-40B4-BE49-F238E27FC236}">
                <a16:creationId xmlns:a16="http://schemas.microsoft.com/office/drawing/2014/main" xmlns="" id="{27B4D386-D8DA-4F7B-9666-E60D0FB753EC}"/>
              </a:ext>
            </a:extLst>
          </p:cNvPr>
          <p:cNvPicPr>
            <a:picLocks noChangeAspect="1"/>
          </p:cNvPicPr>
          <p:nvPr>
            <a:audioFile r:link="rId2"/>
            <p:extLst>
              <p:ext uri="{DAA4B4D4-6D71-4841-9C94-3DE7FCFB9230}">
                <p14:media xmlns:p14="http://schemas.microsoft.com/office/powerpoint/2010/main" r:embed="rId3">
                  <p14:trim st="4300"/>
                </p14:media>
              </p:ext>
            </p:extLst>
          </p:nvPr>
        </p:nvPicPr>
        <p:blipFill>
          <a:blip r:embed="rId10"/>
          <a:stretch>
            <a:fillRect/>
          </a:stretch>
        </p:blipFill>
        <p:spPr>
          <a:xfrm>
            <a:off x="5851525" y="3184525"/>
            <a:ext cx="487363" cy="487363"/>
          </a:xfrm>
          <a:prstGeom prst="rect">
            <a:avLst/>
          </a:prstGeom>
        </p:spPr>
      </p:pic>
    </p:spTree>
    <p:custDataLst>
      <p:tags r:id="rId1"/>
    </p:custDataLst>
    <p:extLst>
      <p:ext uri="{BB962C8B-B14F-4D97-AF65-F5344CB8AC3E}">
        <p14:creationId xmlns:p14="http://schemas.microsoft.com/office/powerpoint/2010/main" val="1808255284"/>
      </p:ext>
    </p:extLst>
  </p:cSld>
  <p:clrMapOvr>
    <a:masterClrMapping/>
  </p:clrMapOvr>
  <mc:AlternateContent xmlns:mc="http://schemas.openxmlformats.org/markup-compatibility/2006">
    <mc:Choice xmlns:p14="http://schemas.microsoft.com/office/powerpoint/2010/main" Requires="p14">
      <p:transition spd="slow" p14:dur="2000" advTm="9869"/>
    </mc:Choice>
    <mc:Fallback>
      <p:transition spd="slow" advTm="98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520" objId="4"/>
        <p14:stopEvt time="6020"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xmlns="" id="{2760DE49-5701-4720-B841-FA347871AD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xmlns=""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xmlns=""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xmlns=""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xmlns=""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xmlns=""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xmlns=""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xmlns=""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sp>
        <p:nvSpPr>
          <p:cNvPr id="2" name="TextBox 1"/>
          <p:cNvSpPr txBox="1"/>
          <p:nvPr/>
        </p:nvSpPr>
        <p:spPr>
          <a:xfrm>
            <a:off x="989045" y="727402"/>
            <a:ext cx="5850293" cy="1015663"/>
          </a:xfrm>
          <a:prstGeom prst="rect">
            <a:avLst/>
          </a:prstGeom>
          <a:noFill/>
        </p:spPr>
        <p:txBody>
          <a:bodyPr wrap="square" rtlCol="0">
            <a:spAutoFit/>
          </a:bodyPr>
          <a:lstStyle/>
          <a:p>
            <a:endParaRPr lang="en-GB" sz="2400" b="1" dirty="0">
              <a:solidFill>
                <a:prstClr val="black"/>
              </a:solidFill>
            </a:endParaRPr>
          </a:p>
          <a:p>
            <a:endParaRPr lang="en-GB" dirty="0">
              <a:solidFill>
                <a:prstClr val="black"/>
              </a:solidFill>
            </a:endParaRPr>
          </a:p>
          <a:p>
            <a:endParaRPr lang="en-GB" dirty="0">
              <a:solidFill>
                <a:prstClr val="black"/>
              </a:solidFill>
            </a:endParaRPr>
          </a:p>
        </p:txBody>
      </p:sp>
      <p:sp>
        <p:nvSpPr>
          <p:cNvPr id="7" name="TextBox 6"/>
          <p:cNvSpPr txBox="1"/>
          <p:nvPr/>
        </p:nvSpPr>
        <p:spPr>
          <a:xfrm>
            <a:off x="714375" y="4779223"/>
            <a:ext cx="2495550" cy="1200329"/>
          </a:xfrm>
          <a:prstGeom prst="rect">
            <a:avLst/>
          </a:prstGeom>
          <a:solidFill>
            <a:schemeClr val="accent3">
              <a:lumMod val="20000"/>
              <a:lumOff val="80000"/>
            </a:schemeClr>
          </a:solidFill>
          <a:ln w="38100"/>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b="1" dirty="0">
                <a:solidFill>
                  <a:prstClr val="black"/>
                </a:solidFill>
              </a:rPr>
              <a:t>Eutrophication can bring about an extra dimension to Check Clean Dry</a:t>
            </a:r>
          </a:p>
        </p:txBody>
      </p:sp>
      <p:pic>
        <p:nvPicPr>
          <p:cNvPr id="10" name="Picture 9"/>
          <p:cNvPicPr>
            <a:picLocks noChangeAspect="1"/>
          </p:cNvPicPr>
          <p:nvPr/>
        </p:nvPicPr>
        <p:blipFill rotWithShape="1">
          <a:blip r:embed="rId7"/>
          <a:srcRect l="52124" t="-18914" r="-8690" b="36369"/>
          <a:stretch/>
        </p:blipFill>
        <p:spPr>
          <a:xfrm>
            <a:off x="714375" y="1793017"/>
            <a:ext cx="2995164" cy="2814852"/>
          </a:xfrm>
          <a:prstGeom prst="rect">
            <a:avLst/>
          </a:prstGeom>
        </p:spPr>
      </p:pic>
      <p:sp>
        <p:nvSpPr>
          <p:cNvPr id="4" name="TextBox 3"/>
          <p:cNvSpPr txBox="1"/>
          <p:nvPr/>
        </p:nvSpPr>
        <p:spPr>
          <a:xfrm>
            <a:off x="714375" y="861587"/>
            <a:ext cx="10194992" cy="1195814"/>
          </a:xfrm>
          <a:prstGeom prst="rect">
            <a:avLst/>
          </a:prstGeom>
          <a:solidFill>
            <a:schemeClr val="accent3">
              <a:lumMod val="20000"/>
              <a:lumOff val="80000"/>
            </a:schemeClr>
          </a:solidFill>
          <a:ln w="38100">
            <a:solidFill>
              <a:schemeClr val="accent3"/>
            </a:solidFill>
          </a:ln>
          <a:effectLst>
            <a:outerShdw blurRad="50800" dist="38100" dir="2700000" algn="tl" rotWithShape="0">
              <a:prstClr val="black">
                <a:alpha val="40000"/>
              </a:prstClr>
            </a:outerShdw>
          </a:effectLst>
        </p:spPr>
        <p:txBody>
          <a:bodyPr wrap="square" rtlCol="0">
            <a:spAutoFit/>
          </a:bodyPr>
          <a:lstStyle/>
          <a:p>
            <a:r>
              <a:rPr lang="en-GB" b="1" dirty="0"/>
              <a:t>Some still waters may be affected by eutrophication (a process caused by high nutrient loading) this may lead to deep sticky mud in marginal areas and across the water body. </a:t>
            </a:r>
          </a:p>
          <a:p>
            <a:r>
              <a:rPr lang="en-GB" b="1" dirty="0"/>
              <a:t>Volunteers may need to consider wearing chest waders or dry suits which may need to be washed down with a power washer as it can be very dirty work.</a:t>
            </a:r>
          </a:p>
        </p:txBody>
      </p:sp>
      <p:pic>
        <p:nvPicPr>
          <p:cNvPr id="8" name="Picture 7"/>
          <p:cNvPicPr>
            <a:picLocks noChangeAspect="1"/>
          </p:cNvPicPr>
          <p:nvPr/>
        </p:nvPicPr>
        <p:blipFill rotWithShape="1">
          <a:blip r:embed="rId8"/>
          <a:srcRect t="10176" r="13259"/>
          <a:stretch/>
        </p:blipFill>
        <p:spPr>
          <a:xfrm>
            <a:off x="10952610" y="4187529"/>
            <a:ext cx="1235622" cy="169197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65960" y="2453692"/>
            <a:ext cx="7116501" cy="3525860"/>
          </a:xfrm>
          <a:prstGeom prst="rect">
            <a:avLst/>
          </a:prstGeom>
        </p:spPr>
      </p:pic>
      <p:pic>
        <p:nvPicPr>
          <p:cNvPr id="3" name="Recorded Sound">
            <a:hlinkClick r:id="" action="ppaction://media"/>
            <a:extLst>
              <a:ext uri="{FF2B5EF4-FFF2-40B4-BE49-F238E27FC236}">
                <a16:creationId xmlns:a16="http://schemas.microsoft.com/office/drawing/2014/main" xmlns="" id="{774AEC73-31BD-44DA-9675-434455D9228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851525" y="3184525"/>
            <a:ext cx="487363" cy="487363"/>
          </a:xfrm>
          <a:prstGeom prst="rect">
            <a:avLst/>
          </a:prstGeom>
        </p:spPr>
      </p:pic>
    </p:spTree>
    <p:custDataLst>
      <p:tags r:id="rId1"/>
    </p:custDataLst>
    <p:extLst>
      <p:ext uri="{BB962C8B-B14F-4D97-AF65-F5344CB8AC3E}">
        <p14:creationId xmlns:p14="http://schemas.microsoft.com/office/powerpoint/2010/main" val="3705232977"/>
      </p:ext>
    </p:extLst>
  </p:cSld>
  <p:clrMapOvr>
    <a:masterClrMapping/>
  </p:clrMapOvr>
  <mc:AlternateContent xmlns:mc="http://schemas.openxmlformats.org/markup-compatibility/2006">
    <mc:Choice xmlns:p14="http://schemas.microsoft.com/office/powerpoint/2010/main" Requires="p14">
      <p:transition spd="slow" p14:dur="2000" advTm="20494"/>
    </mc:Choice>
    <mc:Fallback>
      <p:transition spd="slow" advTm="204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730" objId="3"/>
        <p14:stopEvt time="17679"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xmlns="" id="{2760DE49-5701-4720-B841-FA347871AD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xmlns=""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xmlns=""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xmlns=""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xmlns=""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xmlns=""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xmlns=""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xmlns=""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993" y="712008"/>
            <a:ext cx="11131421" cy="5098452"/>
          </a:xfrm>
          <a:prstGeom prst="rect">
            <a:avLst/>
          </a:prstGeom>
          <a:ln w="28575">
            <a:solidFill>
              <a:schemeClr val="accent3">
                <a:lumMod val="75000"/>
              </a:schemeClr>
            </a:solidFill>
          </a:ln>
          <a:effectLst/>
        </p:spPr>
      </p:pic>
      <p:sp>
        <p:nvSpPr>
          <p:cNvPr id="4" name="TextBox 3"/>
          <p:cNvSpPr txBox="1"/>
          <p:nvPr/>
        </p:nvSpPr>
        <p:spPr>
          <a:xfrm>
            <a:off x="2107097" y="2062066"/>
            <a:ext cx="3825551" cy="923330"/>
          </a:xfrm>
          <a:prstGeom prst="rect">
            <a:avLst/>
          </a:prstGeom>
          <a:noFill/>
        </p:spPr>
        <p:txBody>
          <a:bodyPr wrap="square" rtlCol="0">
            <a:spAutoFit/>
          </a:bodyPr>
          <a:lstStyle/>
          <a:p>
            <a:r>
              <a:rPr lang="en-GB" dirty="0">
                <a:solidFill>
                  <a:prstClr val="white"/>
                </a:solidFill>
              </a:rPr>
              <a:t>Blue Green Algae may need to be considered in risk assessments on nutrient rich water.</a:t>
            </a:r>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60908" y="961053"/>
            <a:ext cx="4661163" cy="2621904"/>
          </a:xfrm>
          <a:prstGeom prst="rect">
            <a:avLst/>
          </a:prstGeom>
          <a:ln>
            <a:noFill/>
          </a:ln>
          <a:effectLst>
            <a:softEdge rad="112500"/>
          </a:effectLst>
        </p:spPr>
      </p:pic>
      <p:pic>
        <p:nvPicPr>
          <p:cNvPr id="2" name="Recorded Sound">
            <a:hlinkClick r:id="" action="ppaction://media"/>
            <a:extLst>
              <a:ext uri="{FF2B5EF4-FFF2-40B4-BE49-F238E27FC236}">
                <a16:creationId xmlns:a16="http://schemas.microsoft.com/office/drawing/2014/main" xmlns="" id="{C938FEFD-BD58-4BB8-B513-DAC61CFC08F3}"/>
              </a:ext>
            </a:extLst>
          </p:cNvPr>
          <p:cNvPicPr>
            <a:picLocks noChangeAspect="1"/>
          </p:cNvPicPr>
          <p:nvPr>
            <a:audioFile r:link="rId2"/>
            <p:extLst>
              <p:ext uri="{DAA4B4D4-6D71-4841-9C94-3DE7FCFB9230}">
                <p14:media xmlns:p14="http://schemas.microsoft.com/office/powerpoint/2010/main" r:embed="rId3">
                  <p14:trim st="8285"/>
                </p14:media>
              </p:ext>
            </p:extLst>
          </p:nvPr>
        </p:nvPicPr>
        <p:blipFill>
          <a:blip r:embed="rId9"/>
          <a:stretch>
            <a:fillRect/>
          </a:stretch>
        </p:blipFill>
        <p:spPr>
          <a:xfrm>
            <a:off x="5851525" y="3184525"/>
            <a:ext cx="487363" cy="487363"/>
          </a:xfrm>
          <a:prstGeom prst="rect">
            <a:avLst/>
          </a:prstGeom>
        </p:spPr>
      </p:pic>
    </p:spTree>
    <p:custDataLst>
      <p:tags r:id="rId1"/>
    </p:custDataLst>
    <p:extLst>
      <p:ext uri="{BB962C8B-B14F-4D97-AF65-F5344CB8AC3E}">
        <p14:creationId xmlns:p14="http://schemas.microsoft.com/office/powerpoint/2010/main" val="4181941426"/>
      </p:ext>
    </p:extLst>
  </p:cSld>
  <p:clrMapOvr>
    <a:masterClrMapping/>
  </p:clrMapOvr>
  <mc:AlternateContent xmlns:mc="http://schemas.openxmlformats.org/markup-compatibility/2006">
    <mc:Choice xmlns:p14="http://schemas.microsoft.com/office/powerpoint/2010/main" Requires="p14">
      <p:transition spd="slow" p14:dur="2000" advTm="12673"/>
    </mc:Choice>
    <mc:Fallback>
      <p:transition spd="slow" advTm="126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356" objId="2"/>
        <p14:stopEvt time="12465"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xmlns="" id="{2760DE49-5701-4720-B841-FA347871AD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pic>
        <p:nvPicPr>
          <p:cNvPr id="7" name="Picture 6" descr="A picture containing food&#10;&#10;Description automatically generated">
            <a:extLst>
              <a:ext uri="{FF2B5EF4-FFF2-40B4-BE49-F238E27FC236}">
                <a16:creationId xmlns:a16="http://schemas.microsoft.com/office/drawing/2014/main" xmlns="" id="{2A3701AE-7B57-4902-B005-296F4F033A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24929" y="792747"/>
            <a:ext cx="1278097" cy="1278097"/>
          </a:xfrm>
          <a:prstGeom prst="rect">
            <a:avLst/>
          </a:prstGeom>
        </p:spPr>
      </p:pic>
      <p:sp>
        <p:nvSpPr>
          <p:cNvPr id="9" name="Rectangle: Rounded Corners 8">
            <a:extLst>
              <a:ext uri="{FF2B5EF4-FFF2-40B4-BE49-F238E27FC236}">
                <a16:creationId xmlns:a16="http://schemas.microsoft.com/office/drawing/2014/main" xmlns=""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xmlns=""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xmlns=""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xmlns=""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xmlns=""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xmlns=""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xmlns=""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07097" y="1659795"/>
            <a:ext cx="7861549" cy="3538410"/>
          </a:xfrm>
          <a:prstGeom prst="rect">
            <a:avLst/>
          </a:prstGeom>
          <a:ln w="38100">
            <a:solidFill>
              <a:srgbClr val="0070C0"/>
            </a:solidFill>
          </a:ln>
          <a:effectLst>
            <a:outerShdw blurRad="50800" dist="38100" dir="2700000" algn="tl" rotWithShape="0">
              <a:prstClr val="black">
                <a:alpha val="40000"/>
              </a:prstClr>
            </a:outerShdw>
          </a:effectLst>
        </p:spPr>
      </p:pic>
      <p:sp>
        <p:nvSpPr>
          <p:cNvPr id="3" name="TextBox 2"/>
          <p:cNvSpPr txBox="1"/>
          <p:nvPr/>
        </p:nvSpPr>
        <p:spPr>
          <a:xfrm>
            <a:off x="2761861" y="5367427"/>
            <a:ext cx="6393287" cy="400110"/>
          </a:xfrm>
          <a:prstGeom prst="rect">
            <a:avLst/>
          </a:prstGeom>
          <a:noFill/>
        </p:spPr>
        <p:txBody>
          <a:bodyPr wrap="square" rtlCol="0">
            <a:spAutoFit/>
          </a:bodyPr>
          <a:lstStyle/>
          <a:p>
            <a:r>
              <a:rPr lang="en-GB" sz="2000" dirty="0"/>
              <a:t>A motorised vessel may become entangled in weed growth.</a:t>
            </a:r>
          </a:p>
        </p:txBody>
      </p:sp>
      <p:pic>
        <p:nvPicPr>
          <p:cNvPr id="4" name="Recorded Sound">
            <a:hlinkClick r:id="" action="ppaction://media"/>
            <a:extLst>
              <a:ext uri="{FF2B5EF4-FFF2-40B4-BE49-F238E27FC236}">
                <a16:creationId xmlns:a16="http://schemas.microsoft.com/office/drawing/2014/main" xmlns="" id="{3940C9BC-FBBB-4DFE-A8BD-6E4FC26FDDE0}"/>
              </a:ext>
            </a:extLst>
          </p:cNvPr>
          <p:cNvPicPr>
            <a:picLocks noChangeAspect="1"/>
          </p:cNvPicPr>
          <p:nvPr>
            <a:audioFile r:link="rId2"/>
            <p:extLst>
              <p:ext uri="{DAA4B4D4-6D71-4841-9C94-3DE7FCFB9230}">
                <p14:media xmlns:p14="http://schemas.microsoft.com/office/powerpoint/2010/main" r:embed="rId3">
                  <p14:trim st="8212"/>
                </p14:media>
              </p:ext>
            </p:extLst>
          </p:nvPr>
        </p:nvPicPr>
        <p:blipFill>
          <a:blip r:embed="rId9"/>
          <a:stretch>
            <a:fillRect/>
          </a:stretch>
        </p:blipFill>
        <p:spPr>
          <a:xfrm>
            <a:off x="5851525" y="3184525"/>
            <a:ext cx="487363" cy="487363"/>
          </a:xfrm>
          <a:prstGeom prst="rect">
            <a:avLst/>
          </a:prstGeom>
        </p:spPr>
      </p:pic>
    </p:spTree>
    <p:custDataLst>
      <p:tags r:id="rId1"/>
    </p:custDataLst>
    <p:extLst>
      <p:ext uri="{BB962C8B-B14F-4D97-AF65-F5344CB8AC3E}">
        <p14:creationId xmlns:p14="http://schemas.microsoft.com/office/powerpoint/2010/main" val="390701768"/>
      </p:ext>
    </p:extLst>
  </p:cSld>
  <p:clrMapOvr>
    <a:masterClrMapping/>
  </p:clrMapOvr>
  <mc:AlternateContent xmlns:mc="http://schemas.openxmlformats.org/markup-compatibility/2006">
    <mc:Choice xmlns:p14="http://schemas.microsoft.com/office/powerpoint/2010/main" Requires="p14">
      <p:transition spd="slow" p14:dur="2000" advTm="8326"/>
    </mc:Choice>
    <mc:Fallback>
      <p:transition spd="slow" advTm="83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402" objId="4"/>
        <p14:stopEvt time="5510"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xmlns="" id="{2760DE49-5701-4720-B841-FA347871AD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17" name="Rectangle: Rounded Corners 16">
            <a:extLst>
              <a:ext uri="{FF2B5EF4-FFF2-40B4-BE49-F238E27FC236}">
                <a16:creationId xmlns:a16="http://schemas.microsoft.com/office/drawing/2014/main" xmlns=""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xmlns=""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xmlns=""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pic>
        <p:nvPicPr>
          <p:cNvPr id="3" name="Picture 2" descr="A picture containing tree, outdoor, water, river&#10;&#10;Description automatically generated">
            <a:extLst>
              <a:ext uri="{FF2B5EF4-FFF2-40B4-BE49-F238E27FC236}">
                <a16:creationId xmlns:a16="http://schemas.microsoft.com/office/drawing/2014/main" xmlns="" id="{74D98BFE-C49B-4FDB-A7CC-0C7DD793F8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flipH="1">
            <a:off x="7057296" y="959785"/>
            <a:ext cx="5100843" cy="4838493"/>
          </a:xfrm>
          <a:prstGeom prst="rect">
            <a:avLst/>
          </a:prstGeom>
          <a:ln w="28575">
            <a:solidFill>
              <a:schemeClr val="accent1">
                <a:lumMod val="75000"/>
              </a:schemeClr>
            </a:solidFill>
          </a:ln>
          <a:effectLst/>
        </p:spPr>
      </p:pic>
      <p:sp>
        <p:nvSpPr>
          <p:cNvPr id="2" name="TextBox 1">
            <a:extLst>
              <a:ext uri="{FF2B5EF4-FFF2-40B4-BE49-F238E27FC236}">
                <a16:creationId xmlns:a16="http://schemas.microsoft.com/office/drawing/2014/main" xmlns="" id="{7A6671B6-380B-4957-B62D-43ABD5A1FBD0}"/>
              </a:ext>
            </a:extLst>
          </p:cNvPr>
          <p:cNvSpPr txBox="1"/>
          <p:nvPr/>
        </p:nvSpPr>
        <p:spPr>
          <a:xfrm>
            <a:off x="398977" y="828609"/>
            <a:ext cx="6584982" cy="4939814"/>
          </a:xfrm>
          <a:prstGeom prst="rect">
            <a:avLst/>
          </a:prstGeom>
          <a:solidFill>
            <a:schemeClr val="bg1"/>
          </a:solidFill>
          <a:ln w="38100">
            <a:solidFill>
              <a:schemeClr val="bg1"/>
            </a:solidFill>
          </a:ln>
          <a:effectLst/>
        </p:spPr>
        <p:txBody>
          <a:bodyPr wrap="square" rtlCol="0">
            <a:spAutoFit/>
          </a:bodyPr>
          <a:lstStyle/>
          <a:p>
            <a:pPr>
              <a:lnSpc>
                <a:spcPct val="150000"/>
              </a:lnSpc>
            </a:pPr>
            <a:r>
              <a:rPr lang="en-GB" sz="1600" b="1" dirty="0"/>
              <a:t>A volunteer in a dry suit assisting a water based volunteer with the loading and unloading of Floating Pennywort. If using this technique consider water depth and the consistency of its substrate, deep silt or mud can create major safety problems.  </a:t>
            </a:r>
          </a:p>
          <a:p>
            <a:pPr>
              <a:lnSpc>
                <a:spcPct val="150000"/>
              </a:lnSpc>
            </a:pPr>
            <a:r>
              <a:rPr lang="en-GB" sz="1600" b="1" dirty="0"/>
              <a:t>On larger still waters a larger vessel may be needed, this will need to be manned by more than one operative.</a:t>
            </a:r>
          </a:p>
          <a:p>
            <a:pPr>
              <a:lnSpc>
                <a:spcPct val="150000"/>
              </a:lnSpc>
            </a:pPr>
            <a:r>
              <a:rPr lang="en-GB" sz="1600" b="1" dirty="0"/>
              <a:t>A flat bottomed boat may be the most stable and best option for on board working.</a:t>
            </a:r>
          </a:p>
          <a:p>
            <a:pPr>
              <a:lnSpc>
                <a:spcPct val="150000"/>
              </a:lnSpc>
            </a:pPr>
            <a:r>
              <a:rPr lang="en-GB" sz="1600" b="1" dirty="0"/>
              <a:t>This can be loaded up with Floating Pennywort using trugs or buckets and taken to the bankside or alternatively a cut and float method could be adopted where sections of Floating Pennywort are cut away with a handsaw or paddle and towed to the bankside for removal.</a:t>
            </a:r>
          </a:p>
          <a:p>
            <a:pPr>
              <a:lnSpc>
                <a:spcPct val="150000"/>
              </a:lnSpc>
            </a:pPr>
            <a:endParaRPr lang="en-GB" dirty="0"/>
          </a:p>
        </p:txBody>
      </p:sp>
      <p:sp>
        <p:nvSpPr>
          <p:cNvPr id="9" name="Rectangle: Rounded Corners 8">
            <a:extLst>
              <a:ext uri="{FF2B5EF4-FFF2-40B4-BE49-F238E27FC236}">
                <a16:creationId xmlns:a16="http://schemas.microsoft.com/office/drawing/2014/main" xmlns=""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xmlns=""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xmlns=""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xmlns=""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6" name="Recorded Sound">
            <a:hlinkClick r:id="" action="ppaction://media"/>
            <a:extLst>
              <a:ext uri="{FF2B5EF4-FFF2-40B4-BE49-F238E27FC236}">
                <a16:creationId xmlns:a16="http://schemas.microsoft.com/office/drawing/2014/main" xmlns="" id="{8747F0E6-0E3A-466A-B366-65291FB8EEF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851525" y="3184525"/>
            <a:ext cx="487363" cy="487363"/>
          </a:xfrm>
          <a:prstGeom prst="rect">
            <a:avLst/>
          </a:prstGeom>
        </p:spPr>
      </p:pic>
    </p:spTree>
    <p:custDataLst>
      <p:tags r:id="rId1"/>
    </p:custDataLst>
    <p:extLst>
      <p:ext uri="{BB962C8B-B14F-4D97-AF65-F5344CB8AC3E}">
        <p14:creationId xmlns:p14="http://schemas.microsoft.com/office/powerpoint/2010/main" val="1744617872"/>
      </p:ext>
    </p:extLst>
  </p:cSld>
  <p:clrMapOvr>
    <a:masterClrMapping/>
  </p:clrMapOvr>
  <mc:AlternateContent xmlns:mc="http://schemas.openxmlformats.org/markup-compatibility/2006">
    <mc:Choice xmlns:p14="http://schemas.microsoft.com/office/powerpoint/2010/main" Requires="p14">
      <p:transition spd="slow" p14:dur="2000" advTm="18029"/>
    </mc:Choice>
    <mc:Fallback>
      <p:transition spd="slow" advTm="180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192" objId="6"/>
        <p14:stopEvt time="15504" objId="6"/>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xmlns="" id="{2760DE49-5701-4720-B841-FA347871AD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33246" y="5958822"/>
            <a:ext cx="12245544" cy="1181767"/>
          </a:xfrm>
          <a:prstGeom prst="rect">
            <a:avLst/>
          </a:prstGeom>
        </p:spPr>
      </p:pic>
      <p:sp>
        <p:nvSpPr>
          <p:cNvPr id="9" name="Rectangle: Rounded Corners 8">
            <a:extLst>
              <a:ext uri="{FF2B5EF4-FFF2-40B4-BE49-F238E27FC236}">
                <a16:creationId xmlns:a16="http://schemas.microsoft.com/office/drawing/2014/main" xmlns=""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xmlns=""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xmlns=""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xmlns=""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xmlns=""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xmlns=""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xmlns=""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25874" t="283"/>
          <a:stretch/>
        </p:blipFill>
        <p:spPr>
          <a:xfrm>
            <a:off x="4542204" y="1446245"/>
            <a:ext cx="7091142" cy="4290513"/>
          </a:xfrm>
          <a:prstGeom prst="rect">
            <a:avLst/>
          </a:prstGeom>
          <a:ln w="28575">
            <a:solidFill>
              <a:schemeClr val="accent1">
                <a:lumMod val="75000"/>
              </a:schemeClr>
            </a:solidFill>
          </a:ln>
          <a:effectLst/>
        </p:spPr>
      </p:pic>
      <p:sp>
        <p:nvSpPr>
          <p:cNvPr id="3" name="TextBox 2"/>
          <p:cNvSpPr txBox="1"/>
          <p:nvPr/>
        </p:nvSpPr>
        <p:spPr>
          <a:xfrm>
            <a:off x="486453" y="1586203"/>
            <a:ext cx="3685592" cy="4247317"/>
          </a:xfrm>
          <a:prstGeom prst="rect">
            <a:avLst/>
          </a:prstGeom>
          <a:noFill/>
        </p:spPr>
        <p:txBody>
          <a:bodyPr wrap="square" rtlCol="0">
            <a:spAutoFit/>
          </a:bodyPr>
          <a:lstStyle/>
          <a:p>
            <a:r>
              <a:rPr lang="en-GB" b="1" dirty="0"/>
              <a:t>Bankside growth will need specialist weed spraying skills and qualified operatives. This must be carried out under an Environment Agency license.</a:t>
            </a:r>
          </a:p>
          <a:p>
            <a:r>
              <a:rPr lang="en-GB" b="1" dirty="0"/>
              <a:t>Garden strimmer or brush cutter use will generate small fragments which are prone to regenerate and likely cause the opposite of what is trying to be achieved.</a:t>
            </a:r>
          </a:p>
          <a:p>
            <a:r>
              <a:rPr lang="en-GB" b="1" dirty="0"/>
              <a:t>Careful and selective hand picking may be a viable option for volunteers although more can be achieved by targeting water borne Pennywort.</a:t>
            </a:r>
          </a:p>
        </p:txBody>
      </p:sp>
      <p:pic>
        <p:nvPicPr>
          <p:cNvPr id="4" name="Recorded Sound">
            <a:hlinkClick r:id="" action="ppaction://media"/>
            <a:extLst>
              <a:ext uri="{FF2B5EF4-FFF2-40B4-BE49-F238E27FC236}">
                <a16:creationId xmlns:a16="http://schemas.microsoft.com/office/drawing/2014/main" xmlns="" id="{76F84088-0B1E-46EF-8FAE-D832E0C75370}"/>
              </a:ext>
            </a:extLst>
          </p:cNvPr>
          <p:cNvPicPr>
            <a:picLocks noChangeAspect="1"/>
          </p:cNvPicPr>
          <p:nvPr>
            <a:audioFile r:link="rId2"/>
            <p:extLst>
              <p:ext uri="{DAA4B4D4-6D71-4841-9C94-3DE7FCFB9230}">
                <p14:media xmlns:p14="http://schemas.microsoft.com/office/powerpoint/2010/main" r:embed="rId3">
                  <p14:trim st="6861" end="5868.5646"/>
                </p14:media>
              </p:ext>
            </p:extLst>
          </p:nvPr>
        </p:nvPicPr>
        <p:blipFill>
          <a:blip r:embed="rId8"/>
          <a:stretch>
            <a:fillRect/>
          </a:stretch>
        </p:blipFill>
        <p:spPr>
          <a:xfrm>
            <a:off x="5851525" y="3184525"/>
            <a:ext cx="487363" cy="487363"/>
          </a:xfrm>
          <a:prstGeom prst="rect">
            <a:avLst/>
          </a:prstGeom>
        </p:spPr>
      </p:pic>
    </p:spTree>
    <p:custDataLst>
      <p:tags r:id="rId1"/>
    </p:custDataLst>
    <p:extLst>
      <p:ext uri="{BB962C8B-B14F-4D97-AF65-F5344CB8AC3E}">
        <p14:creationId xmlns:p14="http://schemas.microsoft.com/office/powerpoint/2010/main" val="943209826"/>
      </p:ext>
    </p:extLst>
  </p:cSld>
  <p:clrMapOvr>
    <a:masterClrMapping/>
  </p:clrMapOvr>
  <mc:AlternateContent xmlns:mc="http://schemas.openxmlformats.org/markup-compatibility/2006">
    <mc:Choice xmlns:p14="http://schemas.microsoft.com/office/powerpoint/2010/main" Requires="p14">
      <p:transition spd="slow" p14:dur="2000" advTm="21666"/>
    </mc:Choice>
    <mc:Fallback>
      <p:transition spd="slow" advTm="216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527" objId="4"/>
        <p14:stopEvt time="19475"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xmlns="" id="{2760DE49-5701-4720-B841-FA347871AD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xmlns=""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xmlns=""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xmlns=""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xmlns=""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xmlns=""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xmlns=""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xmlns=""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10488" t="1291" r="20621"/>
          <a:stretch/>
        </p:blipFill>
        <p:spPr>
          <a:xfrm>
            <a:off x="335721" y="1087025"/>
            <a:ext cx="5607699" cy="3615260"/>
          </a:xfrm>
          <a:prstGeom prst="rect">
            <a:avLst/>
          </a:prstGeom>
          <a:ln w="28575">
            <a:solidFill>
              <a:schemeClr val="accent1">
                <a:lumMod val="75000"/>
              </a:schemeClr>
            </a:solidFill>
          </a:ln>
          <a:effectLst/>
        </p:spPr>
      </p:pic>
      <p:sp>
        <p:nvSpPr>
          <p:cNvPr id="4" name="TextBox 3"/>
          <p:cNvSpPr txBox="1"/>
          <p:nvPr/>
        </p:nvSpPr>
        <p:spPr>
          <a:xfrm>
            <a:off x="893610" y="4891073"/>
            <a:ext cx="4322202" cy="664278"/>
          </a:xfrm>
          <a:prstGeom prst="rect">
            <a:avLst/>
          </a:prstGeom>
          <a:noFill/>
        </p:spPr>
        <p:txBody>
          <a:bodyPr wrap="square" rtlCol="0">
            <a:spAutoFit/>
          </a:bodyPr>
          <a:lstStyle/>
          <a:p>
            <a:pPr algn="ctr"/>
            <a:r>
              <a:rPr lang="en-GB" b="1" dirty="0"/>
              <a:t>The rope and rake technique in progress, work within your limitations.</a:t>
            </a:r>
          </a:p>
        </p:txBody>
      </p:sp>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l="10951" t="919" r="20858"/>
          <a:stretch/>
        </p:blipFill>
        <p:spPr>
          <a:xfrm>
            <a:off x="6253960" y="1087025"/>
            <a:ext cx="5558399" cy="3633207"/>
          </a:xfrm>
          <a:prstGeom prst="rect">
            <a:avLst/>
          </a:prstGeom>
          <a:ln w="28575">
            <a:solidFill>
              <a:schemeClr val="accent1">
                <a:lumMod val="75000"/>
              </a:schemeClr>
            </a:solidFill>
          </a:ln>
          <a:effectLst/>
        </p:spPr>
      </p:pic>
      <p:sp>
        <p:nvSpPr>
          <p:cNvPr id="8" name="TextBox 7"/>
          <p:cNvSpPr txBox="1"/>
          <p:nvPr/>
        </p:nvSpPr>
        <p:spPr>
          <a:xfrm>
            <a:off x="6253960" y="4891073"/>
            <a:ext cx="5689224" cy="923330"/>
          </a:xfrm>
          <a:prstGeom prst="rect">
            <a:avLst/>
          </a:prstGeom>
          <a:noFill/>
        </p:spPr>
        <p:txBody>
          <a:bodyPr wrap="square" rtlCol="0">
            <a:spAutoFit/>
          </a:bodyPr>
          <a:lstStyle/>
          <a:p>
            <a:pPr algn="ctr"/>
            <a:r>
              <a:rPr lang="en-GB" b="1" dirty="0"/>
              <a:t>Weed should be moved at least 2 metres away from the waters edge where it can be spread out to dry and help prevent regeneration.</a:t>
            </a:r>
          </a:p>
        </p:txBody>
      </p:sp>
      <p:pic>
        <p:nvPicPr>
          <p:cNvPr id="10" name="Recorded Sound">
            <a:hlinkClick r:id="" action="ppaction://media"/>
            <a:extLst>
              <a:ext uri="{FF2B5EF4-FFF2-40B4-BE49-F238E27FC236}">
                <a16:creationId xmlns:a16="http://schemas.microsoft.com/office/drawing/2014/main" xmlns="" id="{1DDA1F2D-8D92-47B8-B801-430BD077A349}"/>
              </a:ext>
            </a:extLst>
          </p:cNvPr>
          <p:cNvPicPr>
            <a:picLocks noChangeAspect="1"/>
          </p:cNvPicPr>
          <p:nvPr>
            <a:audioFile r:link="rId2"/>
            <p:extLst>
              <p:ext uri="{DAA4B4D4-6D71-4841-9C94-3DE7FCFB9230}">
                <p14:media xmlns:p14="http://schemas.microsoft.com/office/powerpoint/2010/main" r:embed="rId3">
                  <p14:trim st="6896" end="6182.9319"/>
                </p14:media>
              </p:ext>
            </p:extLst>
          </p:nvPr>
        </p:nvPicPr>
        <p:blipFill>
          <a:blip r:embed="rId9"/>
          <a:stretch>
            <a:fillRect/>
          </a:stretch>
        </p:blipFill>
        <p:spPr>
          <a:xfrm>
            <a:off x="5851525" y="3140365"/>
            <a:ext cx="487363" cy="531524"/>
          </a:xfrm>
          <a:prstGeom prst="rect">
            <a:avLst/>
          </a:prstGeom>
        </p:spPr>
      </p:pic>
    </p:spTree>
    <p:custDataLst>
      <p:tags r:id="rId1"/>
    </p:custDataLst>
    <p:extLst>
      <p:ext uri="{BB962C8B-B14F-4D97-AF65-F5344CB8AC3E}">
        <p14:creationId xmlns:p14="http://schemas.microsoft.com/office/powerpoint/2010/main" val="1385985911"/>
      </p:ext>
    </p:extLst>
  </p:cSld>
  <p:clrMapOvr>
    <a:masterClrMapping/>
  </p:clrMapOvr>
  <mc:AlternateContent xmlns:mc="http://schemas.openxmlformats.org/markup-compatibility/2006">
    <mc:Choice xmlns:p14="http://schemas.microsoft.com/office/powerpoint/2010/main" Requires="p14">
      <p:transition spd="slow" p14:dur="2000" advTm="13745"/>
    </mc:Choice>
    <mc:Fallback>
      <p:transition spd="slow" advTm="137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627" objId="10"/>
        <p14:stopEvt time="11268" objId="10"/>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xmlns="" id="{2760DE49-5701-4720-B841-FA347871AD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xmlns=""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xmlns=""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xmlns=""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xmlns=""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xmlns=""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xmlns=""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xmlns=""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sp>
        <p:nvSpPr>
          <p:cNvPr id="3" name="TextBox 2"/>
          <p:cNvSpPr txBox="1"/>
          <p:nvPr/>
        </p:nvSpPr>
        <p:spPr>
          <a:xfrm>
            <a:off x="1785844" y="795691"/>
            <a:ext cx="6354147" cy="5724644"/>
          </a:xfrm>
          <a:prstGeom prst="rect">
            <a:avLst/>
          </a:prstGeom>
          <a:noFill/>
        </p:spPr>
        <p:txBody>
          <a:bodyPr wrap="square" rtlCol="0">
            <a:spAutoFit/>
          </a:bodyPr>
          <a:lstStyle/>
          <a:p>
            <a:r>
              <a:rPr lang="en-GB" dirty="0"/>
              <a:t>      </a:t>
            </a:r>
            <a:r>
              <a:rPr lang="en-GB" sz="2400" b="1" dirty="0"/>
              <a:t>After your event</a:t>
            </a:r>
          </a:p>
          <a:p>
            <a:endParaRPr lang="en-GB" b="1" dirty="0"/>
          </a:p>
          <a:p>
            <a:pPr marL="285750" indent="-285750">
              <a:buFont typeface="Arial" panose="020B0604020202020204" pitchFamily="34" charset="0"/>
              <a:buChar char="•"/>
            </a:pPr>
            <a:r>
              <a:rPr lang="en-GB" b="1" dirty="0"/>
              <a:t>Remember, it is </a:t>
            </a:r>
            <a:r>
              <a:rPr lang="en-GB" b="1" u="sng" dirty="0"/>
              <a:t>critical</a:t>
            </a:r>
            <a:r>
              <a:rPr lang="en-GB" b="1" dirty="0"/>
              <a:t> that you adopt a </a:t>
            </a:r>
            <a:r>
              <a:rPr lang="en-GB" b="1" dirty="0">
                <a:hlinkClick r:id="rId7"/>
              </a:rPr>
              <a:t>Check Clean and Dry </a:t>
            </a:r>
            <a:r>
              <a:rPr lang="en-GB" b="1" dirty="0"/>
              <a:t>policy to your fishery, it will help prevent Floating Pennywort and other non native invasive species traveling to and from other locations and prevent re-infestation after eradication.</a:t>
            </a:r>
          </a:p>
          <a:p>
            <a:pPr marL="285750" indent="-285750">
              <a:buFont typeface="Arial" panose="020B0604020202020204" pitchFamily="34" charset="0"/>
              <a:buChar char="•"/>
            </a:pPr>
            <a:r>
              <a:rPr lang="en-GB" b="1" dirty="0"/>
              <a:t>Resurvey and revisit. Aim at fortnightly visits throughout the warmer months and monthly visits throughout the rest of the year.</a:t>
            </a:r>
          </a:p>
          <a:p>
            <a:pPr marL="285750" indent="-285750">
              <a:buFont typeface="Arial" panose="020B0604020202020204" pitchFamily="34" charset="0"/>
              <a:buChar char="•"/>
            </a:pPr>
            <a:r>
              <a:rPr lang="en-GB" b="1" dirty="0"/>
              <a:t>Don’t forget Floating Pennywort will regenerate from very small fragments.</a:t>
            </a:r>
          </a:p>
          <a:p>
            <a:pPr marL="285750" indent="-285750">
              <a:buFont typeface="Arial" panose="020B0604020202020204" pitchFamily="34" charset="0"/>
              <a:buChar char="•"/>
            </a:pPr>
            <a:r>
              <a:rPr lang="en-GB" b="1" dirty="0"/>
              <a:t>Be persistent.</a:t>
            </a:r>
          </a:p>
          <a:p>
            <a:pPr marL="285750" indent="-285750">
              <a:buFont typeface="Arial" panose="020B0604020202020204" pitchFamily="34" charset="0"/>
              <a:buChar char="•"/>
            </a:pPr>
            <a:r>
              <a:rPr lang="en-GB" b="1" dirty="0"/>
              <a:t>Keep in contact with your volunteers, they are hard to come by.</a:t>
            </a:r>
          </a:p>
          <a:p>
            <a:pPr marL="285750" indent="-285750">
              <a:buFont typeface="Arial" panose="020B0604020202020204" pitchFamily="34" charset="0"/>
              <a:buChar char="•"/>
            </a:pPr>
            <a:r>
              <a:rPr lang="en-GB" b="1" dirty="0"/>
              <a:t>Publish and promote your good work, photograph your event and try to put across just how much Floating Pennywort you have removed, it may encourage others. The 1 tonne builders bag analogy is a good place to start.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85023" y="2070844"/>
            <a:ext cx="3441939" cy="2789545"/>
          </a:xfrm>
          <a:prstGeom prst="rect">
            <a:avLst/>
          </a:prstGeom>
        </p:spPr>
      </p:pic>
      <p:pic>
        <p:nvPicPr>
          <p:cNvPr id="2" name="Recorded Sound">
            <a:hlinkClick r:id="" action="ppaction://media"/>
            <a:extLst>
              <a:ext uri="{FF2B5EF4-FFF2-40B4-BE49-F238E27FC236}">
                <a16:creationId xmlns:a16="http://schemas.microsoft.com/office/drawing/2014/main" xmlns="" id="{1E95C86C-5686-4E85-9D1B-E465E3C5B6F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851525" y="3184525"/>
            <a:ext cx="487363" cy="487363"/>
          </a:xfrm>
          <a:prstGeom prst="rect">
            <a:avLst/>
          </a:prstGeom>
        </p:spPr>
      </p:pic>
    </p:spTree>
    <p:custDataLst>
      <p:tags r:id="rId1"/>
    </p:custDataLst>
    <p:extLst>
      <p:ext uri="{BB962C8B-B14F-4D97-AF65-F5344CB8AC3E}">
        <p14:creationId xmlns:p14="http://schemas.microsoft.com/office/powerpoint/2010/main" val="3004062102"/>
      </p:ext>
    </p:extLst>
  </p:cSld>
  <p:clrMapOvr>
    <a:masterClrMapping/>
  </p:clrMapOvr>
  <mc:AlternateContent xmlns:mc="http://schemas.openxmlformats.org/markup-compatibility/2006">
    <mc:Choice xmlns:p14="http://schemas.microsoft.com/office/powerpoint/2010/main" Requires="p14">
      <p:transition spd="slow" p14:dur="2000" advTm="36422"/>
    </mc:Choice>
    <mc:Fallback>
      <p:transition spd="slow" advTm="364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450" objId="2"/>
        <p14:stopEvt time="33923" objId="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xmlns="" id="{2760DE49-5701-4720-B841-FA347871AD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pic>
        <p:nvPicPr>
          <p:cNvPr id="7" name="Picture 6" descr="A picture containing food&#10;&#10;Description automatically generated">
            <a:extLst>
              <a:ext uri="{FF2B5EF4-FFF2-40B4-BE49-F238E27FC236}">
                <a16:creationId xmlns:a16="http://schemas.microsoft.com/office/drawing/2014/main" xmlns="" id="{2A3701AE-7B57-4902-B005-296F4F033A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3603" y="1297239"/>
            <a:ext cx="3927990" cy="3927990"/>
          </a:xfrm>
          <a:prstGeom prst="rect">
            <a:avLst/>
          </a:prstGeom>
        </p:spPr>
      </p:pic>
      <p:sp>
        <p:nvSpPr>
          <p:cNvPr id="9" name="Rectangle: Rounded Corners 8">
            <a:extLst>
              <a:ext uri="{FF2B5EF4-FFF2-40B4-BE49-F238E27FC236}">
                <a16:creationId xmlns:a16="http://schemas.microsoft.com/office/drawing/2014/main" xmlns=""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xmlns=""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xmlns=""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xmlns=""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xmlns=""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xmlns=""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xmlns=""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sp>
        <p:nvSpPr>
          <p:cNvPr id="4" name="TextBox 3"/>
          <p:cNvSpPr txBox="1"/>
          <p:nvPr/>
        </p:nvSpPr>
        <p:spPr>
          <a:xfrm>
            <a:off x="1199618" y="1633872"/>
            <a:ext cx="4859870" cy="3970318"/>
          </a:xfrm>
          <a:prstGeom prst="rect">
            <a:avLst/>
          </a:prstGeom>
          <a:noFill/>
        </p:spPr>
        <p:txBody>
          <a:bodyPr wrap="square" rtlCol="0">
            <a:spAutoFit/>
          </a:bodyPr>
          <a:lstStyle/>
          <a:p>
            <a:r>
              <a:rPr lang="en-GB" b="1" dirty="0"/>
              <a:t>For further help and assistance please contact</a:t>
            </a:r>
          </a:p>
          <a:p>
            <a:endParaRPr lang="en-GB" dirty="0"/>
          </a:p>
          <a:p>
            <a:r>
              <a:rPr lang="en-GB" b="1" dirty="0">
                <a:solidFill>
                  <a:schemeClr val="accent1">
                    <a:lumMod val="50000"/>
                  </a:schemeClr>
                </a:solidFill>
              </a:rPr>
              <a:t>Ian Doyle </a:t>
            </a:r>
          </a:p>
          <a:p>
            <a:r>
              <a:rPr lang="en-GB" b="1" dirty="0"/>
              <a:t>Environment officer - North </a:t>
            </a:r>
          </a:p>
          <a:p>
            <a:r>
              <a:rPr lang="en-GB" dirty="0">
                <a:solidFill>
                  <a:schemeClr val="accent1">
                    <a:lumMod val="60000"/>
                    <a:lumOff val="40000"/>
                  </a:schemeClr>
                </a:solidFill>
              </a:rPr>
              <a:t>07951 037091</a:t>
            </a:r>
          </a:p>
          <a:p>
            <a:r>
              <a:rPr lang="en-GB" dirty="0">
                <a:hlinkClick r:id="rId8"/>
              </a:rPr>
              <a:t>Ian.doyle@anglingtrust.net</a:t>
            </a:r>
            <a:endParaRPr lang="en-GB" dirty="0"/>
          </a:p>
          <a:p>
            <a:endParaRPr lang="en-GB" dirty="0"/>
          </a:p>
          <a:p>
            <a:r>
              <a:rPr lang="en-GB" dirty="0"/>
              <a:t>Or</a:t>
            </a:r>
          </a:p>
          <a:p>
            <a:endParaRPr lang="en-GB" dirty="0"/>
          </a:p>
          <a:p>
            <a:r>
              <a:rPr lang="en-GB" b="1" dirty="0">
                <a:solidFill>
                  <a:schemeClr val="accent1">
                    <a:lumMod val="50000"/>
                  </a:schemeClr>
                </a:solidFill>
              </a:rPr>
              <a:t>Andrew Chadwick </a:t>
            </a:r>
          </a:p>
          <a:p>
            <a:r>
              <a:rPr lang="en-GB" b="1" dirty="0"/>
              <a:t>Environment officer - South</a:t>
            </a:r>
          </a:p>
          <a:p>
            <a:r>
              <a:rPr lang="en-GB" dirty="0">
                <a:solidFill>
                  <a:schemeClr val="accent1">
                    <a:lumMod val="60000"/>
                    <a:lumOff val="40000"/>
                  </a:schemeClr>
                </a:solidFill>
              </a:rPr>
              <a:t>07946 251826</a:t>
            </a:r>
          </a:p>
          <a:p>
            <a:r>
              <a:rPr lang="en-GB" dirty="0">
                <a:hlinkClick r:id="rId9"/>
              </a:rPr>
              <a:t>Andrew.chadwick@anglingtrust.net</a:t>
            </a:r>
            <a:endParaRPr lang="en-GB" dirty="0"/>
          </a:p>
          <a:p>
            <a:endParaRPr lang="en-GB" dirty="0"/>
          </a:p>
        </p:txBody>
      </p:sp>
      <p:sp>
        <p:nvSpPr>
          <p:cNvPr id="6" name="TextBox 5"/>
          <p:cNvSpPr txBox="1"/>
          <p:nvPr/>
        </p:nvSpPr>
        <p:spPr>
          <a:xfrm>
            <a:off x="8385390" y="5234858"/>
            <a:ext cx="2820478" cy="400110"/>
          </a:xfrm>
          <a:prstGeom prst="rect">
            <a:avLst/>
          </a:prstGeom>
          <a:noFill/>
        </p:spPr>
        <p:txBody>
          <a:bodyPr wrap="square" rtlCol="0">
            <a:spAutoFit/>
          </a:bodyPr>
          <a:lstStyle/>
          <a:p>
            <a:r>
              <a:rPr lang="en-GB" sz="2000" b="1" dirty="0">
                <a:solidFill>
                  <a:schemeClr val="accent1">
                    <a:lumMod val="50000"/>
                  </a:schemeClr>
                </a:solidFill>
              </a:rPr>
              <a:t>anglingtrust.net</a:t>
            </a:r>
          </a:p>
        </p:txBody>
      </p:sp>
      <p:pic>
        <p:nvPicPr>
          <p:cNvPr id="12" name="Recorded Sound">
            <a:hlinkClick r:id="" action="ppaction://media"/>
            <a:extLst>
              <a:ext uri="{FF2B5EF4-FFF2-40B4-BE49-F238E27FC236}">
                <a16:creationId xmlns:a16="http://schemas.microsoft.com/office/drawing/2014/main" xmlns="" id="{433C46EA-3E2E-4ED4-B053-C3445D093C9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851525" y="3184525"/>
            <a:ext cx="487363" cy="487363"/>
          </a:xfrm>
          <a:prstGeom prst="rect">
            <a:avLst/>
          </a:prstGeom>
        </p:spPr>
      </p:pic>
    </p:spTree>
    <p:custDataLst>
      <p:tags r:id="rId1"/>
    </p:custDataLst>
    <p:extLst>
      <p:ext uri="{BB962C8B-B14F-4D97-AF65-F5344CB8AC3E}">
        <p14:creationId xmlns:p14="http://schemas.microsoft.com/office/powerpoint/2010/main" val="1039301783"/>
      </p:ext>
    </p:extLst>
  </p:cSld>
  <p:clrMapOvr>
    <a:masterClrMapping/>
  </p:clrMapOvr>
  <mc:AlternateContent xmlns:mc="http://schemas.openxmlformats.org/markup-compatibility/2006">
    <mc:Choice xmlns:p14="http://schemas.microsoft.com/office/powerpoint/2010/main" Requires="p14">
      <p:transition spd="slow" p14:dur="2000" advTm="26751"/>
    </mc:Choice>
    <mc:Fallback>
      <p:transition spd="slow" advTm="267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1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4036" objId="12"/>
        <p14:stopEvt time="24280" objId="1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xmlns="" id="{2760DE49-5701-4720-B841-FA347871AD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0" y="5900876"/>
            <a:ext cx="12245544" cy="1181767"/>
          </a:xfrm>
          <a:prstGeom prst="rect">
            <a:avLst/>
          </a:prstGeom>
          <a:ln>
            <a:solidFill>
              <a:schemeClr val="accent1">
                <a:lumMod val="40000"/>
                <a:lumOff val="60000"/>
              </a:schemeClr>
            </a:solidFill>
          </a:ln>
        </p:spPr>
      </p:pic>
      <p:sp>
        <p:nvSpPr>
          <p:cNvPr id="9" name="Rectangle: Rounded Corners 8">
            <a:extLst>
              <a:ext uri="{FF2B5EF4-FFF2-40B4-BE49-F238E27FC236}">
                <a16:creationId xmlns:a16="http://schemas.microsoft.com/office/drawing/2014/main" xmlns=""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xmlns=""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xmlns=""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xmlns=""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xmlns=""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xmlns=""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xmlns=""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sp>
        <p:nvSpPr>
          <p:cNvPr id="12" name="TextBox 11">
            <a:extLst>
              <a:ext uri="{FF2B5EF4-FFF2-40B4-BE49-F238E27FC236}">
                <a16:creationId xmlns:a16="http://schemas.microsoft.com/office/drawing/2014/main" xmlns="" id="{E15E9D8B-1CFE-4330-AB06-EB7839537CA0}"/>
              </a:ext>
            </a:extLst>
          </p:cNvPr>
          <p:cNvSpPr txBox="1"/>
          <p:nvPr/>
        </p:nvSpPr>
        <p:spPr>
          <a:xfrm>
            <a:off x="549527" y="898512"/>
            <a:ext cx="11051031" cy="4662815"/>
          </a:xfrm>
          <a:prstGeom prst="rect">
            <a:avLst/>
          </a:prstGeom>
          <a:solidFill>
            <a:schemeClr val="accent1">
              <a:lumMod val="20000"/>
              <a:lumOff val="80000"/>
            </a:schemeClr>
          </a:solidFill>
          <a:ln w="28575">
            <a:solidFill>
              <a:schemeClr val="accent1">
                <a:lumMod val="75000"/>
              </a:schemeClr>
            </a:solidFill>
          </a:ln>
        </p:spPr>
        <p:txBody>
          <a:bodyPr wrap="square" rtlCol="0">
            <a:spAutoFit/>
          </a:bodyPr>
          <a:lstStyle/>
          <a:p>
            <a:pPr>
              <a:lnSpc>
                <a:spcPct val="150000"/>
              </a:lnSpc>
            </a:pPr>
            <a:r>
              <a:rPr lang="en-GB" dirty="0"/>
              <a:t>Although this document is focussed on best practices for the </a:t>
            </a:r>
            <a:r>
              <a:rPr lang="en-GB" b="1" dirty="0"/>
              <a:t>manual removal </a:t>
            </a:r>
            <a:r>
              <a:rPr lang="en-GB" dirty="0"/>
              <a:t>of Floating Pennywort, it is worth noting that there are other effective removal techniques. </a:t>
            </a:r>
          </a:p>
          <a:p>
            <a:pPr>
              <a:lnSpc>
                <a:spcPct val="150000"/>
              </a:lnSpc>
            </a:pPr>
            <a:r>
              <a:rPr lang="en-GB" dirty="0"/>
              <a:t>These include:</a:t>
            </a:r>
          </a:p>
          <a:p>
            <a:pPr>
              <a:lnSpc>
                <a:spcPct val="150000"/>
              </a:lnSpc>
            </a:pPr>
            <a:r>
              <a:rPr lang="en-GB" b="1" dirty="0"/>
              <a:t>Mechanical</a:t>
            </a:r>
            <a:r>
              <a:rPr lang="en-GB" dirty="0"/>
              <a:t> – Using specialist weed cutting and removal equipment.</a:t>
            </a:r>
          </a:p>
          <a:p>
            <a:pPr>
              <a:lnSpc>
                <a:spcPct val="150000"/>
              </a:lnSpc>
            </a:pPr>
            <a:r>
              <a:rPr lang="en-GB" b="1" dirty="0"/>
              <a:t>Chemical</a:t>
            </a:r>
            <a:r>
              <a:rPr lang="en-GB" dirty="0"/>
              <a:t> – It is important to note that only qualified operatives can use Glyphosate based herbicide to spray Floating Pennywort. Additionally this action must only be carried out under the Environment agency </a:t>
            </a:r>
            <a:r>
              <a:rPr lang="en-GB" dirty="0" err="1"/>
              <a:t>AqHerb</a:t>
            </a:r>
            <a:r>
              <a:rPr lang="en-GB" dirty="0"/>
              <a:t> 01 license which is available here </a:t>
            </a:r>
            <a:r>
              <a:rPr lang="en-GB" dirty="0">
                <a:hlinkClick r:id="rId7"/>
              </a:rPr>
              <a:t>https://www.gov.uk/government/publications/application-to-use-herbicides-in-or-near-water </a:t>
            </a:r>
            <a:r>
              <a:rPr lang="en-GB" dirty="0"/>
              <a:t>.</a:t>
            </a:r>
          </a:p>
          <a:p>
            <a:pPr>
              <a:lnSpc>
                <a:spcPct val="150000"/>
              </a:lnSpc>
            </a:pPr>
            <a:r>
              <a:rPr lang="en-GB" b="1" dirty="0"/>
              <a:t>Bio-control</a:t>
            </a:r>
            <a:r>
              <a:rPr lang="en-GB" dirty="0"/>
              <a:t> –  The Argentinian Pennywort Weevil  (</a:t>
            </a:r>
            <a:r>
              <a:rPr lang="en-GB" b="0" i="1" dirty="0">
                <a:solidFill>
                  <a:srgbClr val="202124"/>
                </a:solidFill>
                <a:effectLst/>
              </a:rPr>
              <a:t>Listronotus </a:t>
            </a:r>
            <a:r>
              <a:rPr lang="en-GB" i="1" dirty="0" err="1">
                <a:solidFill>
                  <a:srgbClr val="202124"/>
                </a:solidFill>
              </a:rPr>
              <a:t>elongatu</a:t>
            </a:r>
            <a:r>
              <a:rPr lang="en-GB" b="0" i="1" dirty="0" err="1">
                <a:solidFill>
                  <a:srgbClr val="202124"/>
                </a:solidFill>
                <a:effectLst/>
              </a:rPr>
              <a:t>s</a:t>
            </a:r>
            <a:r>
              <a:rPr lang="en-GB" b="0" i="1" dirty="0">
                <a:solidFill>
                  <a:srgbClr val="202124"/>
                </a:solidFill>
                <a:effectLst/>
              </a:rPr>
              <a:t>) </a:t>
            </a:r>
            <a:r>
              <a:rPr lang="en-GB" b="0" dirty="0">
                <a:solidFill>
                  <a:srgbClr val="202124"/>
                </a:solidFill>
                <a:effectLst/>
              </a:rPr>
              <a:t>on which currently studies are still ongoing, </a:t>
            </a:r>
          </a:p>
          <a:p>
            <a:pPr>
              <a:lnSpc>
                <a:spcPct val="150000"/>
              </a:lnSpc>
            </a:pPr>
            <a:r>
              <a:rPr lang="en-GB" b="0" dirty="0">
                <a:solidFill>
                  <a:srgbClr val="202124"/>
                </a:solidFill>
                <a:effectLst/>
              </a:rPr>
              <a:t>this will hopefully become available sometime in the near future.</a:t>
            </a:r>
          </a:p>
          <a:p>
            <a:pPr>
              <a:lnSpc>
                <a:spcPct val="150000"/>
              </a:lnSpc>
            </a:pPr>
            <a:r>
              <a:rPr lang="en-GB" b="1" dirty="0">
                <a:solidFill>
                  <a:srgbClr val="202124"/>
                </a:solidFill>
              </a:rPr>
              <a:t>Manual</a:t>
            </a:r>
            <a:r>
              <a:rPr lang="en-GB" dirty="0">
                <a:solidFill>
                  <a:srgbClr val="202124"/>
                </a:solidFill>
              </a:rPr>
              <a:t> – Which is the most readily accessible means of control and eradication and therefore the method offered within this presentation.</a:t>
            </a:r>
            <a:endParaRPr lang="en-GB" dirty="0"/>
          </a:p>
        </p:txBody>
      </p:sp>
      <p:pic>
        <p:nvPicPr>
          <p:cNvPr id="2" name="Recorded Sound">
            <a:hlinkClick r:id="" action="ppaction://media"/>
            <a:extLst>
              <a:ext uri="{FF2B5EF4-FFF2-40B4-BE49-F238E27FC236}">
                <a16:creationId xmlns:a16="http://schemas.microsoft.com/office/drawing/2014/main" xmlns="" id="{E5EAD5BB-606A-410E-84E9-F6DBDE94E9E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851525" y="3184525"/>
            <a:ext cx="487363" cy="487363"/>
          </a:xfrm>
          <a:prstGeom prst="rect">
            <a:avLst/>
          </a:prstGeom>
        </p:spPr>
      </p:pic>
    </p:spTree>
    <p:custDataLst>
      <p:tags r:id="rId1"/>
    </p:custDataLst>
    <p:extLst>
      <p:ext uri="{BB962C8B-B14F-4D97-AF65-F5344CB8AC3E}">
        <p14:creationId xmlns:p14="http://schemas.microsoft.com/office/powerpoint/2010/main" val="2232618488"/>
      </p:ext>
    </p:extLst>
  </p:cSld>
  <p:clrMapOvr>
    <a:masterClrMapping/>
  </p:clrMapOvr>
  <mc:AlternateContent xmlns:mc="http://schemas.openxmlformats.org/markup-compatibility/2006">
    <mc:Choice xmlns:p14="http://schemas.microsoft.com/office/powerpoint/2010/main" Requires="p14">
      <p:transition spd="slow" p14:dur="2000" advTm="29520"/>
    </mc:Choice>
    <mc:Fallback>
      <p:transition spd="slow" advTm="295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3707" objId="2"/>
        <p14:stopEvt time="26149"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xmlns="" id="{2760DE49-5701-4720-B841-FA347871AD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xmlns=""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xmlns=""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xmlns=""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xmlns=""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xmlns=""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xmlns=""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xmlns=""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sp>
        <p:nvSpPr>
          <p:cNvPr id="12" name="TextBox 11">
            <a:extLst>
              <a:ext uri="{FF2B5EF4-FFF2-40B4-BE49-F238E27FC236}">
                <a16:creationId xmlns:a16="http://schemas.microsoft.com/office/drawing/2014/main" xmlns="" id="{18543DC6-9AEA-4B36-BD1D-BE499D71A42B}"/>
              </a:ext>
            </a:extLst>
          </p:cNvPr>
          <p:cNvSpPr txBox="1"/>
          <p:nvPr/>
        </p:nvSpPr>
        <p:spPr>
          <a:xfrm>
            <a:off x="725864" y="676245"/>
            <a:ext cx="9954705" cy="646331"/>
          </a:xfrm>
          <a:prstGeom prst="rect">
            <a:avLst/>
          </a:prstGeom>
          <a:noFill/>
        </p:spPr>
        <p:txBody>
          <a:bodyPr wrap="square">
            <a:spAutoFit/>
          </a:bodyPr>
          <a:lstStyle/>
          <a:p>
            <a:pPr algn="ctr"/>
            <a:r>
              <a:rPr lang="en-GB" sz="3600" dirty="0">
                <a:latin typeface="Segoe UI Black" panose="020B0A02040204020203" pitchFamily="34" charset="0"/>
                <a:ea typeface="Segoe UI Black" panose="020B0A02040204020203" pitchFamily="34" charset="0"/>
              </a:rPr>
              <a:t>Floating Pennywort  - Essential Kit </a:t>
            </a:r>
          </a:p>
        </p:txBody>
      </p:sp>
      <p:sp>
        <p:nvSpPr>
          <p:cNvPr id="14" name="TextBox 13">
            <a:extLst>
              <a:ext uri="{FF2B5EF4-FFF2-40B4-BE49-F238E27FC236}">
                <a16:creationId xmlns:a16="http://schemas.microsoft.com/office/drawing/2014/main" xmlns="" id="{29FAC4AE-5CB1-4B3D-AFE2-D117EE733B23}"/>
              </a:ext>
            </a:extLst>
          </p:cNvPr>
          <p:cNvSpPr txBox="1"/>
          <p:nvPr/>
        </p:nvSpPr>
        <p:spPr>
          <a:xfrm>
            <a:off x="887789" y="1347190"/>
            <a:ext cx="6122708" cy="461985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dirty="0"/>
              <a:t>W</a:t>
            </a:r>
            <a:r>
              <a:rPr lang="en-GB" b="0" i="0" u="none" strike="noStrike" baseline="0" dirty="0"/>
              <a:t>ellies or strong walking boots – ideally good tread to avoid slipping. </a:t>
            </a:r>
          </a:p>
          <a:p>
            <a:pPr marL="285750" indent="-285750">
              <a:lnSpc>
                <a:spcPct val="150000"/>
              </a:lnSpc>
              <a:buFont typeface="Arial" panose="020B0604020202020204" pitchFamily="34" charset="0"/>
              <a:buChar char="•"/>
            </a:pPr>
            <a:r>
              <a:rPr lang="en-GB" dirty="0"/>
              <a:t>Protective Gloves</a:t>
            </a:r>
            <a:endParaRPr lang="en-GB" b="0" i="0" u="none" strike="noStrike" baseline="0" dirty="0"/>
          </a:p>
          <a:p>
            <a:pPr marL="285750" indent="-285750">
              <a:lnSpc>
                <a:spcPct val="150000"/>
              </a:lnSpc>
              <a:buFont typeface="Arial" panose="020B0604020202020204" pitchFamily="34" charset="0"/>
              <a:buChar char="•"/>
            </a:pPr>
            <a:r>
              <a:rPr lang="en-GB" b="0" i="0" u="none" strike="noStrike" baseline="0" dirty="0"/>
              <a:t>Rakes </a:t>
            </a:r>
          </a:p>
          <a:p>
            <a:pPr marL="285750" indent="-285750">
              <a:lnSpc>
                <a:spcPct val="150000"/>
              </a:lnSpc>
              <a:buFont typeface="Arial" panose="020B0604020202020204" pitchFamily="34" charset="0"/>
              <a:buChar char="•"/>
            </a:pPr>
            <a:r>
              <a:rPr lang="en-GB" dirty="0"/>
              <a:t>Pitchforks </a:t>
            </a:r>
          </a:p>
          <a:p>
            <a:pPr marL="285750" indent="-285750">
              <a:lnSpc>
                <a:spcPct val="150000"/>
              </a:lnSpc>
              <a:buFont typeface="Arial" panose="020B0604020202020204" pitchFamily="34" charset="0"/>
              <a:buChar char="•"/>
            </a:pPr>
            <a:r>
              <a:rPr lang="en-GB" b="0" i="0" u="none" strike="noStrike" baseline="0" dirty="0"/>
              <a:t>Tarpaulin </a:t>
            </a:r>
          </a:p>
          <a:p>
            <a:pPr marL="285750" indent="-285750">
              <a:lnSpc>
                <a:spcPct val="150000"/>
              </a:lnSpc>
              <a:buFont typeface="Arial" panose="020B0604020202020204" pitchFamily="34" charset="0"/>
              <a:buChar char="•"/>
            </a:pPr>
            <a:r>
              <a:rPr lang="en-GB" b="0" i="0" u="none" strike="noStrike" baseline="0" dirty="0"/>
              <a:t>Lightweight nets </a:t>
            </a:r>
          </a:p>
          <a:p>
            <a:pPr marL="285750" indent="-285750">
              <a:lnSpc>
                <a:spcPct val="150000"/>
              </a:lnSpc>
              <a:buFont typeface="Arial" panose="020B0604020202020204" pitchFamily="34" charset="0"/>
              <a:buChar char="•"/>
            </a:pPr>
            <a:r>
              <a:rPr lang="en-GB" dirty="0"/>
              <a:t>Trug Buckets </a:t>
            </a:r>
            <a:r>
              <a:rPr lang="en-GB" b="0" i="0" u="none" strike="noStrike" baseline="0" dirty="0"/>
              <a:t> </a:t>
            </a:r>
          </a:p>
          <a:p>
            <a:pPr marL="285750" indent="-285750">
              <a:lnSpc>
                <a:spcPct val="150000"/>
              </a:lnSpc>
              <a:buFont typeface="Arial" panose="020B0604020202020204" pitchFamily="34" charset="0"/>
              <a:buChar char="•"/>
            </a:pPr>
            <a:r>
              <a:rPr lang="en-GB" dirty="0"/>
              <a:t>Throw Rope</a:t>
            </a:r>
          </a:p>
          <a:p>
            <a:pPr marL="285750" indent="-285750">
              <a:lnSpc>
                <a:spcPct val="150000"/>
              </a:lnSpc>
              <a:buFont typeface="Arial" panose="020B0604020202020204" pitchFamily="34" charset="0"/>
              <a:buChar char="•"/>
            </a:pPr>
            <a:r>
              <a:rPr lang="en-GB" b="0" i="0" u="none" strike="noStrike" baseline="0" dirty="0"/>
              <a:t>Hand Sanitiser </a:t>
            </a:r>
          </a:p>
          <a:p>
            <a:pPr marL="285750" indent="-285750">
              <a:lnSpc>
                <a:spcPct val="150000"/>
              </a:lnSpc>
              <a:buFont typeface="Arial" panose="020B0604020202020204" pitchFamily="34" charset="0"/>
              <a:buChar char="•"/>
            </a:pPr>
            <a:r>
              <a:rPr lang="en-GB" dirty="0"/>
              <a:t>First Aid Kit </a:t>
            </a:r>
            <a:endParaRPr lang="en-GB" b="0" i="0" u="none" strike="noStrike" baseline="0" dirty="0"/>
          </a:p>
        </p:txBody>
      </p:sp>
      <p:pic>
        <p:nvPicPr>
          <p:cNvPr id="2" name="Picture 1"/>
          <p:cNvPicPr>
            <a:picLocks noChangeAspect="1"/>
          </p:cNvPicPr>
          <p:nvPr/>
        </p:nvPicPr>
        <p:blipFill>
          <a:blip r:embed="rId7"/>
          <a:stretch>
            <a:fillRect/>
          </a:stretch>
        </p:blipFill>
        <p:spPr>
          <a:xfrm>
            <a:off x="5467350" y="1760532"/>
            <a:ext cx="6239039" cy="3948516"/>
          </a:xfrm>
          <a:prstGeom prst="rect">
            <a:avLst/>
          </a:prstGeom>
        </p:spPr>
      </p:pic>
      <p:sp>
        <p:nvSpPr>
          <p:cNvPr id="3" name="TextBox 2"/>
          <p:cNvSpPr txBox="1"/>
          <p:nvPr/>
        </p:nvSpPr>
        <p:spPr>
          <a:xfrm>
            <a:off x="9872500" y="5828545"/>
            <a:ext cx="2816287" cy="276999"/>
          </a:xfrm>
          <a:prstGeom prst="rect">
            <a:avLst/>
          </a:prstGeom>
          <a:noFill/>
        </p:spPr>
        <p:txBody>
          <a:bodyPr wrap="square" rtlCol="0">
            <a:spAutoFit/>
          </a:bodyPr>
          <a:lstStyle/>
          <a:p>
            <a:r>
              <a:rPr lang="en-GB" sz="1200" dirty="0"/>
              <a:t>Image courtesy of </a:t>
            </a:r>
            <a:r>
              <a:rPr lang="en-GB" sz="1200" dirty="0" err="1"/>
              <a:t>RiverCare</a:t>
            </a:r>
            <a:endParaRPr lang="en-GB" sz="1200" dirty="0"/>
          </a:p>
        </p:txBody>
      </p:sp>
      <p:pic>
        <p:nvPicPr>
          <p:cNvPr id="6" name="Recorded Sound">
            <a:hlinkClick r:id="" action="ppaction://media"/>
            <a:extLst>
              <a:ext uri="{FF2B5EF4-FFF2-40B4-BE49-F238E27FC236}">
                <a16:creationId xmlns:a16="http://schemas.microsoft.com/office/drawing/2014/main" xmlns="" id="{70AF3FE4-BCCB-4549-B7FF-0A437937DF08}"/>
              </a:ext>
            </a:extLst>
          </p:cNvPr>
          <p:cNvPicPr>
            <a:picLocks noChangeAspect="1"/>
          </p:cNvPicPr>
          <p:nvPr>
            <a:audioFile r:link="rId2"/>
            <p:extLst>
              <p:ext uri="{DAA4B4D4-6D71-4841-9C94-3DE7FCFB9230}">
                <p14:media xmlns:p14="http://schemas.microsoft.com/office/powerpoint/2010/main" r:embed="rId3">
                  <p14:trim st="5797"/>
                </p14:media>
              </p:ext>
            </p:extLst>
          </p:nvPr>
        </p:nvPicPr>
        <p:blipFill>
          <a:blip r:embed="rId8"/>
          <a:stretch>
            <a:fillRect/>
          </a:stretch>
        </p:blipFill>
        <p:spPr>
          <a:xfrm>
            <a:off x="5851525" y="3184525"/>
            <a:ext cx="487363" cy="487363"/>
          </a:xfrm>
          <a:prstGeom prst="rect">
            <a:avLst/>
          </a:prstGeom>
        </p:spPr>
      </p:pic>
    </p:spTree>
    <p:custDataLst>
      <p:tags r:id="rId1"/>
    </p:custDataLst>
    <p:extLst>
      <p:ext uri="{BB962C8B-B14F-4D97-AF65-F5344CB8AC3E}">
        <p14:creationId xmlns:p14="http://schemas.microsoft.com/office/powerpoint/2010/main" val="2561957791"/>
      </p:ext>
    </p:extLst>
  </p:cSld>
  <p:clrMapOvr>
    <a:masterClrMapping/>
  </p:clrMapOvr>
  <mc:AlternateContent xmlns:mc="http://schemas.openxmlformats.org/markup-compatibility/2006">
    <mc:Choice xmlns:p14="http://schemas.microsoft.com/office/powerpoint/2010/main" Requires="p14">
      <p:transition spd="slow" p14:dur="2000" advTm="22002"/>
    </mc:Choice>
    <mc:Fallback>
      <p:transition spd="slow" advTm="220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828" objId="6"/>
        <p14:stopEvt time="20948" objId="6"/>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xmlns="" id="{2760DE49-5701-4720-B841-FA347871AD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xmlns=""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xmlns=""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xmlns=""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xmlns=""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xmlns=""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xmlns=""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xmlns=""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sp>
        <p:nvSpPr>
          <p:cNvPr id="12" name="TextBox 11">
            <a:extLst>
              <a:ext uri="{FF2B5EF4-FFF2-40B4-BE49-F238E27FC236}">
                <a16:creationId xmlns:a16="http://schemas.microsoft.com/office/drawing/2014/main" xmlns="" id="{077A8DC7-5079-4886-82B5-B0FF04350A47}"/>
              </a:ext>
            </a:extLst>
          </p:cNvPr>
          <p:cNvSpPr txBox="1"/>
          <p:nvPr/>
        </p:nvSpPr>
        <p:spPr>
          <a:xfrm>
            <a:off x="899726" y="644752"/>
            <a:ext cx="10350631" cy="707886"/>
          </a:xfrm>
          <a:prstGeom prst="rect">
            <a:avLst/>
          </a:prstGeom>
          <a:noFill/>
        </p:spPr>
        <p:txBody>
          <a:bodyPr wrap="square" rtlCol="0">
            <a:spAutoFit/>
          </a:bodyPr>
          <a:lstStyle/>
          <a:p>
            <a:pPr algn="ctr"/>
            <a:r>
              <a:rPr lang="en-GB" sz="4000" dirty="0">
                <a:latin typeface="Segoe UI Black" panose="020B0A02040204020203" pitchFamily="34" charset="0"/>
                <a:ea typeface="Segoe UI Black" panose="020B0A02040204020203" pitchFamily="34" charset="0"/>
              </a:rPr>
              <a:t>Working on the water </a:t>
            </a:r>
          </a:p>
        </p:txBody>
      </p:sp>
      <p:sp>
        <p:nvSpPr>
          <p:cNvPr id="18" name="TextBox 17">
            <a:extLst>
              <a:ext uri="{FF2B5EF4-FFF2-40B4-BE49-F238E27FC236}">
                <a16:creationId xmlns:a16="http://schemas.microsoft.com/office/drawing/2014/main" xmlns="" id="{4A38FB29-0B25-4817-9E02-C368A4C6610F}"/>
              </a:ext>
            </a:extLst>
          </p:cNvPr>
          <p:cNvSpPr txBox="1"/>
          <p:nvPr/>
        </p:nvSpPr>
        <p:spPr>
          <a:xfrm>
            <a:off x="347870" y="1305342"/>
            <a:ext cx="11679092" cy="5035353"/>
          </a:xfrm>
          <a:prstGeom prst="rect">
            <a:avLst/>
          </a:prstGeom>
          <a:noFill/>
        </p:spPr>
        <p:txBody>
          <a:bodyPr wrap="square">
            <a:spAutoFit/>
          </a:bodyPr>
          <a:lstStyle/>
          <a:p>
            <a:pPr>
              <a:lnSpc>
                <a:spcPct val="150000"/>
              </a:lnSpc>
            </a:pPr>
            <a:r>
              <a:rPr lang="en-GB" dirty="0"/>
              <a:t>There are various different removal techniques that can be used whilst working on the water, these depend on the scenario. </a:t>
            </a:r>
          </a:p>
          <a:p>
            <a:pPr>
              <a:lnSpc>
                <a:spcPct val="150000"/>
              </a:lnSpc>
            </a:pPr>
            <a:r>
              <a:rPr lang="en-GB" b="1" dirty="0"/>
              <a:t>I</a:t>
            </a:r>
            <a:r>
              <a:rPr lang="en-GB" sz="1800" b="0" i="0" u="none" strike="noStrike" baseline="0" dirty="0"/>
              <a:t>t is important to remove Floating </a:t>
            </a:r>
            <a:r>
              <a:rPr lang="en-GB" dirty="0"/>
              <a:t>P</a:t>
            </a:r>
            <a:r>
              <a:rPr lang="en-GB" sz="1800" b="0" i="0" u="none" strike="noStrike" baseline="0" dirty="0"/>
              <a:t>ennywort carefully, to prevent releasing fragments which could bring about further spread and create new outbreaks. If your</a:t>
            </a:r>
            <a:r>
              <a:rPr lang="en-GB" sz="1800" b="0" i="0" u="none" strike="noStrike" dirty="0"/>
              <a:t> still water is on-stream try to temporarily block outlets</a:t>
            </a:r>
            <a:r>
              <a:rPr lang="en-GB" sz="1800" b="0" i="0" u="none" strike="noStrike" baseline="0" dirty="0"/>
              <a:t>. </a:t>
            </a:r>
          </a:p>
          <a:p>
            <a:pPr>
              <a:lnSpc>
                <a:spcPct val="150000"/>
              </a:lnSpc>
            </a:pPr>
            <a:r>
              <a:rPr lang="en-GB" b="1" dirty="0"/>
              <a:t>Remember - The safety of your team is paramount at all times</a:t>
            </a:r>
            <a:r>
              <a:rPr lang="en-GB" dirty="0"/>
              <a:t>.  </a:t>
            </a:r>
          </a:p>
          <a:p>
            <a:pPr algn="l">
              <a:lnSpc>
                <a:spcPct val="150000"/>
              </a:lnSpc>
            </a:pPr>
            <a:r>
              <a:rPr lang="en-GB" b="1" dirty="0"/>
              <a:t>1. Working from a boat  – </a:t>
            </a:r>
            <a:r>
              <a:rPr lang="en-GB" sz="1800" b="0" i="0" u="none" strike="noStrike" baseline="0" dirty="0"/>
              <a:t>Lift out with gloved hands, small rakes, nets and/or tennis rackets, making</a:t>
            </a:r>
          </a:p>
          <a:p>
            <a:pPr algn="l">
              <a:lnSpc>
                <a:spcPct val="150000"/>
              </a:lnSpc>
            </a:pPr>
            <a:r>
              <a:rPr lang="en-GB" sz="1800" b="0" i="0" u="none" strike="noStrike" baseline="0" dirty="0"/>
              <a:t>sure that all fragments of the plant are removed including the roots. Deposit the fragments into buckets or trugs positioned in your boat then empty periodically on the bank, adhering to guidelines. A roped weed rake can be dropped into the Floating pennywort mass and hauled to the bankside for removal. </a:t>
            </a:r>
            <a:endParaRPr lang="en-GB" b="1" dirty="0"/>
          </a:p>
          <a:p>
            <a:pPr>
              <a:lnSpc>
                <a:spcPct val="150000"/>
              </a:lnSpc>
            </a:pPr>
            <a:r>
              <a:rPr lang="en-GB" b="1" dirty="0"/>
              <a:t>2. Working from a larger craft– </a:t>
            </a:r>
            <a:r>
              <a:rPr lang="en-GB" dirty="0"/>
              <a:t>If your vessel is spacious enough for multiple people a “Cut &amp; Float” technique can be deployed. Detach a Floating Pennywort raft, or a section of it with the use of a hand saw or an oar, then keep hold of the raft whilst your partner returns the boat back to the bank. </a:t>
            </a:r>
            <a:endParaRPr lang="en-GB" b="1" dirty="0"/>
          </a:p>
        </p:txBody>
      </p:sp>
      <p:pic>
        <p:nvPicPr>
          <p:cNvPr id="4" name="Recorded Sound">
            <a:hlinkClick r:id="" action="ppaction://media"/>
            <a:extLst>
              <a:ext uri="{FF2B5EF4-FFF2-40B4-BE49-F238E27FC236}">
                <a16:creationId xmlns:a16="http://schemas.microsoft.com/office/drawing/2014/main" xmlns="" id="{B5D862BF-F9BD-4EF1-8DC9-D259023C957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851525" y="3184525"/>
            <a:ext cx="487363" cy="487363"/>
          </a:xfrm>
          <a:prstGeom prst="rect">
            <a:avLst/>
          </a:prstGeom>
        </p:spPr>
      </p:pic>
    </p:spTree>
    <p:custDataLst>
      <p:tags r:id="rId1"/>
    </p:custDataLst>
    <p:extLst>
      <p:ext uri="{BB962C8B-B14F-4D97-AF65-F5344CB8AC3E}">
        <p14:creationId xmlns:p14="http://schemas.microsoft.com/office/powerpoint/2010/main" val="796579186"/>
      </p:ext>
    </p:extLst>
  </p:cSld>
  <p:clrMapOvr>
    <a:masterClrMapping/>
  </p:clrMapOvr>
  <mc:AlternateContent xmlns:mc="http://schemas.openxmlformats.org/markup-compatibility/2006">
    <mc:Choice xmlns:p14="http://schemas.microsoft.com/office/powerpoint/2010/main" Requires="p14">
      <p:transition spd="slow" p14:dur="2000" advTm="67172"/>
    </mc:Choice>
    <mc:Fallback>
      <p:transition spd="slow" advTm="671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146" objId="4"/>
        <p14:stopEvt time="65465"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xmlns="" id="{2760DE49-5701-4720-B841-FA347871AD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xmlns=""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xmlns=""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xmlns=""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xmlns=""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xmlns=""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xmlns=""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xmlns=""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pic>
        <p:nvPicPr>
          <p:cNvPr id="14" name="Picture 6">
            <a:extLst>
              <a:ext uri="{FF2B5EF4-FFF2-40B4-BE49-F238E27FC236}">
                <a16:creationId xmlns:a16="http://schemas.microsoft.com/office/drawing/2014/main" xmlns="" id="{CE6B5572-8AB2-4AC7-AC37-085C436330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4508" y="2192053"/>
            <a:ext cx="5720690" cy="3814970"/>
          </a:xfrm>
          <a:prstGeom prst="rect">
            <a:avLst/>
          </a:prstGeom>
          <a:noFill/>
          <a:ln w="28575">
            <a:solidFill>
              <a:schemeClr val="accent1">
                <a:lumMod val="75000"/>
              </a:schemeClr>
            </a:solidFill>
          </a:ln>
          <a:effectLst/>
          <a:extLst>
            <a:ext uri="{909E8E84-426E-40DD-AFC4-6F175D3DCCD1}">
              <a14:hiddenFill xmlns:a14="http://schemas.microsoft.com/office/drawing/2010/main">
                <a:solidFill>
                  <a:srgbClr val="FFFFFF"/>
                </a:solidFill>
              </a14:hiddenFill>
            </a:ext>
          </a:extLst>
        </p:spPr>
      </p:pic>
      <p:pic>
        <p:nvPicPr>
          <p:cNvPr id="18" name="Picture 2" descr="Removing pennywort - Creating a better place">
            <a:extLst>
              <a:ext uri="{FF2B5EF4-FFF2-40B4-BE49-F238E27FC236}">
                <a16:creationId xmlns:a16="http://schemas.microsoft.com/office/drawing/2014/main" xmlns="" id="{174C6795-4673-4230-9D46-FA30E443A5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0918" y="2192053"/>
            <a:ext cx="5813288" cy="3814970"/>
          </a:xfrm>
          <a:prstGeom prst="rect">
            <a:avLst/>
          </a:prstGeom>
          <a:noFill/>
          <a:ln w="28575">
            <a:solidFill>
              <a:schemeClr val="accent1">
                <a:lumMod val="75000"/>
              </a:schemeClr>
            </a:solidFill>
          </a:ln>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259863FC-83FD-4BF7-A712-8E73CA6207C2}"/>
              </a:ext>
            </a:extLst>
          </p:cNvPr>
          <p:cNvSpPr txBox="1"/>
          <p:nvPr/>
        </p:nvSpPr>
        <p:spPr>
          <a:xfrm>
            <a:off x="6474617" y="952728"/>
            <a:ext cx="5165889" cy="646331"/>
          </a:xfrm>
          <a:prstGeom prst="rect">
            <a:avLst/>
          </a:prstGeom>
          <a:noFill/>
        </p:spPr>
        <p:txBody>
          <a:bodyPr wrap="square" rtlCol="0">
            <a:spAutoFit/>
          </a:bodyPr>
          <a:lstStyle/>
          <a:p>
            <a:pPr marL="285750" indent="-285750">
              <a:buFont typeface="Arial" panose="020B0604020202020204" pitchFamily="34" charset="0"/>
              <a:buChar char="•"/>
            </a:pPr>
            <a:r>
              <a:rPr lang="en-GB" b="1" dirty="0"/>
              <a:t>A spacious flat bottomed boat, ideal for 2-3 volunteers to deploy the “Cut &amp; Float” method </a:t>
            </a:r>
          </a:p>
        </p:txBody>
      </p:sp>
      <p:sp>
        <p:nvSpPr>
          <p:cNvPr id="2" name="TextBox 1"/>
          <p:cNvSpPr txBox="1"/>
          <p:nvPr/>
        </p:nvSpPr>
        <p:spPr>
          <a:xfrm>
            <a:off x="504825" y="952728"/>
            <a:ext cx="5095875" cy="923330"/>
          </a:xfrm>
          <a:prstGeom prst="rect">
            <a:avLst/>
          </a:prstGeom>
          <a:noFill/>
        </p:spPr>
        <p:txBody>
          <a:bodyPr wrap="square" rtlCol="0">
            <a:spAutoFit/>
          </a:bodyPr>
          <a:lstStyle/>
          <a:p>
            <a:pPr marL="285750" indent="-285750">
              <a:buFont typeface="Arial" panose="020B0604020202020204" pitchFamily="34" charset="0"/>
              <a:buChar char="•"/>
            </a:pPr>
            <a:r>
              <a:rPr lang="en-GB" b="1" dirty="0"/>
              <a:t>Volunteers with a canoe full of Floating Pennywort at maximum weight capacity, waiting for the bankside volunteers to help them offload </a:t>
            </a:r>
          </a:p>
        </p:txBody>
      </p:sp>
      <p:pic>
        <p:nvPicPr>
          <p:cNvPr id="4" name="Recorded Sound">
            <a:hlinkClick r:id="" action="ppaction://media"/>
            <a:extLst>
              <a:ext uri="{FF2B5EF4-FFF2-40B4-BE49-F238E27FC236}">
                <a16:creationId xmlns:a16="http://schemas.microsoft.com/office/drawing/2014/main" xmlns="" id="{A980B39A-18F0-4D47-841C-3D0C5F5748E3}"/>
              </a:ext>
            </a:extLst>
          </p:cNvPr>
          <p:cNvPicPr>
            <a:picLocks noChangeAspect="1"/>
          </p:cNvPicPr>
          <p:nvPr>
            <a:audioFile r:link="rId2"/>
            <p:extLst>
              <p:ext uri="{DAA4B4D4-6D71-4841-9C94-3DE7FCFB9230}">
                <p14:media xmlns:p14="http://schemas.microsoft.com/office/powerpoint/2010/main" r:embed="rId3">
                  <p14:trim st="8644"/>
                </p14:media>
              </p:ext>
            </p:extLst>
          </p:nvPr>
        </p:nvPicPr>
        <p:blipFill>
          <a:blip r:embed="rId9"/>
          <a:stretch>
            <a:fillRect/>
          </a:stretch>
        </p:blipFill>
        <p:spPr>
          <a:xfrm>
            <a:off x="5851525" y="3184525"/>
            <a:ext cx="487363" cy="487363"/>
          </a:xfrm>
          <a:prstGeom prst="rect">
            <a:avLst/>
          </a:prstGeom>
        </p:spPr>
      </p:pic>
    </p:spTree>
    <p:custDataLst>
      <p:tags r:id="rId1"/>
    </p:custDataLst>
    <p:extLst>
      <p:ext uri="{BB962C8B-B14F-4D97-AF65-F5344CB8AC3E}">
        <p14:creationId xmlns:p14="http://schemas.microsoft.com/office/powerpoint/2010/main" val="965446010"/>
      </p:ext>
    </p:extLst>
  </p:cSld>
  <p:clrMapOvr>
    <a:masterClrMapping/>
  </p:clrMapOvr>
  <mc:AlternateContent xmlns:mc="http://schemas.openxmlformats.org/markup-compatibility/2006">
    <mc:Choice xmlns:p14="http://schemas.microsoft.com/office/powerpoint/2010/main" Requires="p14">
      <p:transition spd="slow" p14:dur="2000" advTm="14255"/>
    </mc:Choice>
    <mc:Fallback>
      <p:transition spd="slow" advTm="142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819" objId="4"/>
        <p14:stopEvt time="11495"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xmlns="" id="{2760DE49-5701-4720-B841-FA347871AD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xmlns=""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xmlns=""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xmlns=""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xmlns=""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xmlns=""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xmlns=""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xmlns=""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pic>
        <p:nvPicPr>
          <p:cNvPr id="2052" name="Picture 4" descr="Floating pennywort in the River Great Ouse, in Ely.">
            <a:extLst>
              <a:ext uri="{FF2B5EF4-FFF2-40B4-BE49-F238E27FC236}">
                <a16:creationId xmlns:a16="http://schemas.microsoft.com/office/drawing/2014/main" xmlns="" id="{A1A112EE-7E3D-4E8B-8D89-E81E62B681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1238" y="34242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loating pennywort in the River Great Ouse, in Ely.">
            <a:extLst>
              <a:ext uri="{FF2B5EF4-FFF2-40B4-BE49-F238E27FC236}">
                <a16:creationId xmlns:a16="http://schemas.microsoft.com/office/drawing/2014/main" xmlns="" id="{B99B5C8A-706D-4410-AE16-1515935B77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3638" y="35766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loating pennywort in the River Great Ouse, in Ely.">
            <a:extLst>
              <a:ext uri="{FF2B5EF4-FFF2-40B4-BE49-F238E27FC236}">
                <a16:creationId xmlns:a16="http://schemas.microsoft.com/office/drawing/2014/main" xmlns="" id="{180F5FBA-C8E2-4DB5-B00A-1F95EB257C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6038" y="37290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loating pennywort in the River Great Ouse, in Ely.">
            <a:extLst>
              <a:ext uri="{FF2B5EF4-FFF2-40B4-BE49-F238E27FC236}">
                <a16:creationId xmlns:a16="http://schemas.microsoft.com/office/drawing/2014/main" xmlns="" id="{4B584FB1-E4B3-4EA2-A347-B352A6F7D9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8438" y="3881438"/>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A71BE792-AF45-4B1E-9977-719FCE4E1EA6}"/>
              </a:ext>
            </a:extLst>
          </p:cNvPr>
          <p:cNvSpPr txBox="1"/>
          <p:nvPr/>
        </p:nvSpPr>
        <p:spPr>
          <a:xfrm>
            <a:off x="499088" y="1557610"/>
            <a:ext cx="11151909" cy="424731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dirty="0"/>
              <a:t>There are various different removal techniques whilst working from the bank, these depend on the scenario.</a:t>
            </a:r>
            <a:r>
              <a:rPr lang="en-GB" b="1" dirty="0"/>
              <a:t> Remember - The safety of your team is most important at all times</a:t>
            </a:r>
            <a:r>
              <a:rPr lang="en-GB" dirty="0"/>
              <a:t>.  </a:t>
            </a:r>
          </a:p>
          <a:p>
            <a:pPr marL="342900" indent="-342900">
              <a:lnSpc>
                <a:spcPct val="150000"/>
              </a:lnSpc>
              <a:buAutoNum type="arabicPeriod"/>
            </a:pPr>
            <a:r>
              <a:rPr lang="en-GB" b="1" dirty="0"/>
              <a:t>Fragment collecting  </a:t>
            </a:r>
            <a:r>
              <a:rPr lang="en-GB" dirty="0"/>
              <a:t>- By using a small net or rake to scoop small fragments </a:t>
            </a:r>
            <a:r>
              <a:rPr lang="en-GB" b="0" i="0" u="none" strike="noStrike" baseline="0" dirty="0"/>
              <a:t>from the shallow water/bank to prevent growing and spread</a:t>
            </a:r>
            <a:r>
              <a:rPr lang="en-GB" sz="1800" b="0" i="0" u="none" strike="noStrike" baseline="0" dirty="0">
                <a:solidFill>
                  <a:srgbClr val="000000"/>
                </a:solidFill>
              </a:rPr>
              <a:t>. Put into trug buckets then onto your composting spot. Adhering to the guidelines.</a:t>
            </a:r>
          </a:p>
          <a:p>
            <a:pPr marL="342900" indent="-342900">
              <a:lnSpc>
                <a:spcPct val="150000"/>
              </a:lnSpc>
              <a:buAutoNum type="arabicPeriod"/>
            </a:pPr>
            <a:r>
              <a:rPr lang="en-GB" b="1" dirty="0">
                <a:solidFill>
                  <a:srgbClr val="000000"/>
                </a:solidFill>
              </a:rPr>
              <a:t>Assisting water based volunteers </a:t>
            </a:r>
            <a:r>
              <a:rPr lang="en-GB" dirty="0">
                <a:solidFill>
                  <a:srgbClr val="000000"/>
                </a:solidFill>
              </a:rPr>
              <a:t>– Once a Floating Pennywort raft has been detached, the bankside volunteers can then load the Floating Pennywort onto the bank a tarpaulin is useful in this part of the process. </a:t>
            </a:r>
          </a:p>
          <a:p>
            <a:pPr marL="342900" indent="-342900">
              <a:lnSpc>
                <a:spcPct val="150000"/>
              </a:lnSpc>
              <a:buAutoNum type="arabicPeriod"/>
            </a:pPr>
            <a:r>
              <a:rPr lang="en-GB" b="1" i="0" u="none" strike="noStrike" baseline="0" dirty="0">
                <a:solidFill>
                  <a:srgbClr val="000000"/>
                </a:solidFill>
              </a:rPr>
              <a:t>Ensure</a:t>
            </a:r>
            <a:r>
              <a:rPr lang="en-GB" b="1" i="0" u="none" strike="noStrike" dirty="0">
                <a:solidFill>
                  <a:srgbClr val="000000"/>
                </a:solidFill>
              </a:rPr>
              <a:t> </a:t>
            </a:r>
            <a:r>
              <a:rPr lang="en-GB" b="0" i="0" u="none" strike="noStrike" baseline="0" dirty="0"/>
              <a:t>correct manual handling form is followed,</a:t>
            </a:r>
            <a:r>
              <a:rPr lang="en-GB" b="0" i="0" u="none" strike="noStrike" dirty="0"/>
              <a:t> </a:t>
            </a:r>
            <a:r>
              <a:rPr lang="en-GB" b="0" i="0" u="none" strike="noStrike" baseline="0" dirty="0"/>
              <a:t>“share the load”.</a:t>
            </a:r>
          </a:p>
          <a:p>
            <a:pPr marL="342900" indent="-342900">
              <a:lnSpc>
                <a:spcPct val="150000"/>
              </a:lnSpc>
              <a:buFont typeface="+mj-lt"/>
              <a:buAutoNum type="arabicPeriod"/>
            </a:pPr>
            <a:r>
              <a:rPr lang="en-GB" b="1" dirty="0"/>
              <a:t>Throw rakes or long handled rakes </a:t>
            </a:r>
            <a:r>
              <a:rPr lang="en-GB" dirty="0"/>
              <a:t>– If the Floating Pennywort present is reachable via throw rakes or long handled rakes and you haven't got the assistance of water based volunteers it can be advantageous to use these tools. Always working in pairs as a minimum and share the workload. </a:t>
            </a:r>
            <a:endParaRPr lang="en-GB" b="0" i="0" u="none" strike="noStrike" baseline="0" dirty="0"/>
          </a:p>
        </p:txBody>
      </p:sp>
      <p:sp>
        <p:nvSpPr>
          <p:cNvPr id="23" name="TextBox 22">
            <a:extLst>
              <a:ext uri="{FF2B5EF4-FFF2-40B4-BE49-F238E27FC236}">
                <a16:creationId xmlns:a16="http://schemas.microsoft.com/office/drawing/2014/main" xmlns="" id="{C5E344A7-5A26-47F5-ACA6-A8C8F7CFCCB7}"/>
              </a:ext>
            </a:extLst>
          </p:cNvPr>
          <p:cNvSpPr txBox="1"/>
          <p:nvPr/>
        </p:nvSpPr>
        <p:spPr>
          <a:xfrm>
            <a:off x="541004" y="661532"/>
            <a:ext cx="10903038" cy="646331"/>
          </a:xfrm>
          <a:prstGeom prst="rect">
            <a:avLst/>
          </a:prstGeom>
          <a:noFill/>
        </p:spPr>
        <p:txBody>
          <a:bodyPr wrap="square">
            <a:spAutoFit/>
          </a:bodyPr>
          <a:lstStyle/>
          <a:p>
            <a:pPr algn="ctr"/>
            <a:r>
              <a:rPr lang="en-GB" sz="3600" dirty="0">
                <a:latin typeface="Segoe UI Black" panose="020B0A02040204020203" pitchFamily="34" charset="0"/>
                <a:ea typeface="Segoe UI Black" panose="020B0A02040204020203" pitchFamily="34" charset="0"/>
              </a:rPr>
              <a:t>Working From The Bank</a:t>
            </a:r>
            <a:endParaRPr lang="en-GB" sz="3600" dirty="0"/>
          </a:p>
        </p:txBody>
      </p:sp>
      <p:pic>
        <p:nvPicPr>
          <p:cNvPr id="2" name="Recorded Sound">
            <a:hlinkClick r:id="" action="ppaction://media"/>
            <a:extLst>
              <a:ext uri="{FF2B5EF4-FFF2-40B4-BE49-F238E27FC236}">
                <a16:creationId xmlns:a16="http://schemas.microsoft.com/office/drawing/2014/main" xmlns="" id="{80982DB5-DF92-49E8-97C1-1B9033610DA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851525" y="3184525"/>
            <a:ext cx="487363" cy="487363"/>
          </a:xfrm>
          <a:prstGeom prst="rect">
            <a:avLst/>
          </a:prstGeom>
        </p:spPr>
      </p:pic>
    </p:spTree>
    <p:custDataLst>
      <p:tags r:id="rId1"/>
    </p:custDataLst>
    <p:extLst>
      <p:ext uri="{BB962C8B-B14F-4D97-AF65-F5344CB8AC3E}">
        <p14:creationId xmlns:p14="http://schemas.microsoft.com/office/powerpoint/2010/main" val="136287983"/>
      </p:ext>
    </p:extLst>
  </p:cSld>
  <p:clrMapOvr>
    <a:masterClrMapping/>
  </p:clrMapOvr>
  <mc:AlternateContent xmlns:mc="http://schemas.openxmlformats.org/markup-compatibility/2006">
    <mc:Choice xmlns:p14="http://schemas.microsoft.com/office/powerpoint/2010/main" Requires="p14">
      <p:transition spd="slow" p14:dur="2000" advTm="29945"/>
    </mc:Choice>
    <mc:Fallback>
      <p:transition spd="slow" advTm="299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118" objId="2"/>
        <p14:stopEvt time="22438"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xmlns="" id="{2760DE49-5701-4720-B841-FA347871AD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xmlns=""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xmlns=""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xmlns=""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xmlns=""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xmlns=""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xmlns=""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xmlns=""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sp>
        <p:nvSpPr>
          <p:cNvPr id="10" name="TextBox 9"/>
          <p:cNvSpPr txBox="1"/>
          <p:nvPr/>
        </p:nvSpPr>
        <p:spPr>
          <a:xfrm>
            <a:off x="820233" y="1360037"/>
            <a:ext cx="4638675" cy="4524315"/>
          </a:xfrm>
          <a:prstGeom prst="rect">
            <a:avLst/>
          </a:prstGeom>
          <a:noFill/>
        </p:spPr>
        <p:txBody>
          <a:bodyPr wrap="square" rtlCol="0">
            <a:spAutoFit/>
          </a:bodyPr>
          <a:lstStyle/>
          <a:p>
            <a:pPr marL="285750" indent="-285750">
              <a:buFont typeface="Arial" panose="020B0604020202020204" pitchFamily="34" charset="0"/>
              <a:buChar char="•"/>
            </a:pPr>
            <a:r>
              <a:rPr lang="en-GB" b="1" dirty="0"/>
              <a:t>With any voluntary event, it is vital you offer roles for everyone to make the event as inclusive as possible. </a:t>
            </a:r>
          </a:p>
          <a:p>
            <a:pPr marL="285750" indent="-285750">
              <a:buFont typeface="Arial" panose="020B0604020202020204" pitchFamily="34" charset="0"/>
              <a:buChar char="•"/>
            </a:pPr>
            <a:r>
              <a:rPr lang="en-GB" b="1" dirty="0"/>
              <a:t>Giving people the option of either a physical role or a non-physical role will bring together more volunteers.</a:t>
            </a:r>
          </a:p>
          <a:p>
            <a:pPr marL="285750" indent="-285750">
              <a:buFont typeface="Arial" panose="020B0604020202020204" pitchFamily="34" charset="0"/>
              <a:buChar char="•"/>
            </a:pPr>
            <a:r>
              <a:rPr lang="en-GB" b="1" dirty="0"/>
              <a:t>Alternative bank-side roles for volunteers could include:</a:t>
            </a:r>
          </a:p>
          <a:p>
            <a:pPr marL="285750" indent="-285750">
              <a:buFont typeface="Arial" panose="020B0604020202020204" pitchFamily="34" charset="0"/>
              <a:buChar char="•"/>
            </a:pPr>
            <a:r>
              <a:rPr lang="en-GB" b="1" dirty="0"/>
              <a:t>Counting/estimating size/amount of Floating Pennywort removed – Obtaining quantifiable data </a:t>
            </a:r>
          </a:p>
          <a:p>
            <a:pPr marL="285750" indent="-285750">
              <a:buFont typeface="Arial" panose="020B0604020202020204" pitchFamily="34" charset="0"/>
              <a:buChar char="•"/>
            </a:pPr>
            <a:r>
              <a:rPr lang="en-GB" b="1" dirty="0"/>
              <a:t>Spotting for issues on the water/communicating to volunteers</a:t>
            </a:r>
          </a:p>
          <a:p>
            <a:pPr marL="285750" indent="-285750">
              <a:buFont typeface="Arial" panose="020B0604020202020204" pitchFamily="34" charset="0"/>
              <a:buChar char="•"/>
            </a:pPr>
            <a:r>
              <a:rPr lang="en-GB" b="1" dirty="0"/>
              <a:t>First aider</a:t>
            </a:r>
          </a:p>
          <a:p>
            <a:pPr marL="285750" indent="-285750">
              <a:buFont typeface="Arial" panose="020B0604020202020204" pitchFamily="34" charset="0"/>
              <a:buChar char="•"/>
            </a:pPr>
            <a:r>
              <a:rPr lang="en-GB" b="1" dirty="0"/>
              <a:t>Photographer</a:t>
            </a:r>
          </a:p>
          <a:p>
            <a:pPr marL="285750" indent="-285750">
              <a:buFont typeface="Arial" panose="020B0604020202020204" pitchFamily="34" charset="0"/>
              <a:buChar char="•"/>
            </a:pPr>
            <a:r>
              <a:rPr lang="en-GB" b="1" dirty="0"/>
              <a:t>Not every role is a physical one.</a:t>
            </a:r>
          </a:p>
        </p:txBody>
      </p:sp>
      <p:sp>
        <p:nvSpPr>
          <p:cNvPr id="12" name="TextBox 11"/>
          <p:cNvSpPr txBox="1"/>
          <p:nvPr/>
        </p:nvSpPr>
        <p:spPr>
          <a:xfrm>
            <a:off x="7267452" y="1360037"/>
            <a:ext cx="3648075" cy="646331"/>
          </a:xfrm>
          <a:prstGeom prst="rect">
            <a:avLst/>
          </a:prstGeom>
          <a:noFill/>
        </p:spPr>
        <p:txBody>
          <a:bodyPr wrap="square" rtlCol="0">
            <a:spAutoFit/>
          </a:bodyPr>
          <a:lstStyle/>
          <a:p>
            <a:pPr marL="342900" indent="-342900">
              <a:buFont typeface="Arial" panose="020B0604020202020204" pitchFamily="34" charset="0"/>
              <a:buChar char="•"/>
            </a:pPr>
            <a:r>
              <a:rPr lang="en-GB" b="1" dirty="0"/>
              <a:t>Raking the floating pennywort on to the bankside</a:t>
            </a: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9149" y="2185140"/>
            <a:ext cx="5033701" cy="3565538"/>
          </a:xfrm>
          <a:prstGeom prst="rect">
            <a:avLst/>
          </a:prstGeom>
          <a:ln w="28575">
            <a:solidFill>
              <a:schemeClr val="accent1">
                <a:lumMod val="75000"/>
              </a:schemeClr>
            </a:solidFill>
          </a:ln>
          <a:effectLst/>
        </p:spPr>
      </p:pic>
      <p:pic>
        <p:nvPicPr>
          <p:cNvPr id="3" name="Recorded Sound">
            <a:hlinkClick r:id="" action="ppaction://media"/>
            <a:extLst>
              <a:ext uri="{FF2B5EF4-FFF2-40B4-BE49-F238E27FC236}">
                <a16:creationId xmlns:a16="http://schemas.microsoft.com/office/drawing/2014/main" xmlns="" id="{B849BD17-E1BF-47C5-89D4-64EE079466D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851525" y="3184525"/>
            <a:ext cx="487363" cy="487363"/>
          </a:xfrm>
          <a:prstGeom prst="rect">
            <a:avLst/>
          </a:prstGeom>
        </p:spPr>
      </p:pic>
    </p:spTree>
    <p:custDataLst>
      <p:tags r:id="rId1"/>
    </p:custDataLst>
    <p:extLst>
      <p:ext uri="{BB962C8B-B14F-4D97-AF65-F5344CB8AC3E}">
        <p14:creationId xmlns:p14="http://schemas.microsoft.com/office/powerpoint/2010/main" val="3980426164"/>
      </p:ext>
    </p:extLst>
  </p:cSld>
  <p:clrMapOvr>
    <a:masterClrMapping/>
  </p:clrMapOvr>
  <mc:AlternateContent xmlns:mc="http://schemas.openxmlformats.org/markup-compatibility/2006">
    <mc:Choice xmlns:p14="http://schemas.microsoft.com/office/powerpoint/2010/main" Requires="p14">
      <p:transition spd="slow" p14:dur="2000" advTm="23652"/>
    </mc:Choice>
    <mc:Fallback>
      <p:transition spd="slow" advTm="236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145" objId="3"/>
        <p14:stopEvt time="17872"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xmlns="" id="{2760DE49-5701-4720-B841-FA347871AD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xmlns=""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xmlns=""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xmlns=""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xmlns=""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xmlns=""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xmlns=""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xmlns=""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sp>
        <p:nvSpPr>
          <p:cNvPr id="2" name="TextBox 1"/>
          <p:cNvSpPr txBox="1"/>
          <p:nvPr/>
        </p:nvSpPr>
        <p:spPr>
          <a:xfrm>
            <a:off x="1996751" y="1178118"/>
            <a:ext cx="7669764" cy="3785652"/>
          </a:xfrm>
          <a:prstGeom prst="rect">
            <a:avLst/>
          </a:prstGeom>
          <a:noFill/>
          <a:ln>
            <a:solidFill>
              <a:schemeClr val="accent1">
                <a:lumMod val="75000"/>
              </a:schemeClr>
            </a:solidFill>
          </a:ln>
          <a:effectLst>
            <a:glow rad="63500">
              <a:schemeClr val="accent1">
                <a:satMod val="175000"/>
                <a:alpha val="40000"/>
              </a:schemeClr>
            </a:glow>
          </a:effectLst>
        </p:spPr>
        <p:txBody>
          <a:bodyPr wrap="square" rtlCol="0">
            <a:spAutoFit/>
          </a:bodyPr>
          <a:lstStyle/>
          <a:p>
            <a:pPr marL="285750" indent="-285750">
              <a:buFont typeface="Arial" panose="020B0604020202020204" pitchFamily="34" charset="0"/>
              <a:buChar char="•"/>
            </a:pPr>
            <a:r>
              <a:rPr lang="en-GB" sz="1600" b="1" dirty="0"/>
              <a:t>Promote your activity, it will help gain volunteers, consider giveaways or a reward scheme.</a:t>
            </a:r>
          </a:p>
          <a:p>
            <a:pPr marL="285750" indent="-285750">
              <a:buFont typeface="Arial" panose="020B0604020202020204" pitchFamily="34" charset="0"/>
              <a:buChar char="•"/>
            </a:pPr>
            <a:r>
              <a:rPr lang="en-GB" sz="1600" b="1" dirty="0"/>
              <a:t>Is everything in place? Use this </a:t>
            </a:r>
            <a:r>
              <a:rPr lang="en-GB" sz="1600" b="1"/>
              <a:t>guide and the </a:t>
            </a:r>
            <a:r>
              <a:rPr lang="en-GB" sz="1600" b="1" dirty="0"/>
              <a:t>Floating Pennywort </a:t>
            </a:r>
            <a:r>
              <a:rPr lang="en-GB" sz="1600" b="1" dirty="0">
                <a:hlinkClick r:id="rId7"/>
              </a:rPr>
              <a:t>10-point plan</a:t>
            </a:r>
            <a:r>
              <a:rPr lang="en-GB" sz="1600" b="1" dirty="0"/>
              <a:t>.</a:t>
            </a:r>
          </a:p>
          <a:p>
            <a:pPr marL="285750" indent="-285750">
              <a:buFont typeface="Arial" panose="020B0604020202020204" pitchFamily="34" charset="0"/>
              <a:buChar char="•"/>
            </a:pPr>
            <a:r>
              <a:rPr lang="en-GB" sz="1600" b="1" dirty="0"/>
              <a:t>Site induction, this should include a health and safety/risk assessment brief.</a:t>
            </a:r>
          </a:p>
          <a:p>
            <a:pPr marL="285750" indent="-285750">
              <a:buFont typeface="Arial" panose="020B0604020202020204" pitchFamily="34" charset="0"/>
              <a:buChar char="•"/>
            </a:pPr>
            <a:r>
              <a:rPr lang="en-GB" sz="1600" b="1" dirty="0"/>
              <a:t>Consideration must be given to breeding birds, spawning fish and other wildlife.</a:t>
            </a:r>
          </a:p>
          <a:p>
            <a:pPr marL="285750" indent="-285750">
              <a:buFont typeface="Arial" panose="020B0604020202020204" pitchFamily="34" charset="0"/>
              <a:buChar char="•"/>
            </a:pPr>
            <a:r>
              <a:rPr lang="en-GB" sz="1600" b="1" dirty="0"/>
              <a:t>Expectations, remember you are working with volunteers.</a:t>
            </a:r>
          </a:p>
          <a:p>
            <a:pPr marL="285750" indent="-285750">
              <a:buFont typeface="Arial" panose="020B0604020202020204" pitchFamily="34" charset="0"/>
              <a:buChar char="•"/>
            </a:pPr>
            <a:r>
              <a:rPr lang="en-GB" sz="1600" b="1" dirty="0"/>
              <a:t>Work in small groups, have an achievable daily target and share the load.</a:t>
            </a:r>
          </a:p>
          <a:p>
            <a:pPr marL="285750" indent="-285750">
              <a:buFont typeface="Arial" panose="020B0604020202020204" pitchFamily="34" charset="0"/>
              <a:buChar char="•"/>
            </a:pPr>
            <a:r>
              <a:rPr lang="en-GB" sz="1600" b="1" dirty="0"/>
              <a:t>Avoid using powered vessels, their propellers may become entangled.</a:t>
            </a:r>
          </a:p>
          <a:p>
            <a:pPr marL="285750" indent="-285750">
              <a:buFont typeface="Arial" panose="020B0604020202020204" pitchFamily="34" charset="0"/>
              <a:buChar char="•"/>
            </a:pPr>
            <a:r>
              <a:rPr lang="en-GB" sz="1600" b="1" dirty="0"/>
              <a:t>Position booms if you have them, this will corral any escapee fragments. </a:t>
            </a:r>
          </a:p>
          <a:p>
            <a:pPr marL="285750" indent="-285750">
              <a:buFont typeface="Arial" panose="020B0604020202020204" pitchFamily="34" charset="0"/>
              <a:buChar char="•"/>
            </a:pPr>
            <a:r>
              <a:rPr lang="en-GB" sz="1600" b="1" dirty="0"/>
              <a:t>Temporarily restrict any out flows to help stop the spread.</a:t>
            </a:r>
          </a:p>
          <a:p>
            <a:pPr marL="285750" indent="-285750">
              <a:buFont typeface="Arial" panose="020B0604020202020204" pitchFamily="34" charset="0"/>
              <a:buChar char="•"/>
            </a:pPr>
            <a:r>
              <a:rPr lang="en-GB" sz="1600" b="1" dirty="0"/>
              <a:t>Adopt the cut and float technique for larger masses of floating Pennywort.</a:t>
            </a:r>
          </a:p>
          <a:p>
            <a:pPr marL="285750" indent="-285750">
              <a:buFont typeface="Arial" panose="020B0604020202020204" pitchFamily="34" charset="0"/>
              <a:buChar char="•"/>
            </a:pPr>
            <a:r>
              <a:rPr lang="en-GB" sz="1600" b="1" dirty="0"/>
              <a:t>Spread out the mass at least 2 metres from water for it to dry.</a:t>
            </a:r>
          </a:p>
          <a:p>
            <a:pPr marL="285750" indent="-285750">
              <a:buFont typeface="Arial" panose="020B0604020202020204" pitchFamily="34" charset="0"/>
              <a:buChar char="•"/>
            </a:pPr>
            <a:r>
              <a:rPr lang="en-GB" sz="1600" b="1" dirty="0"/>
              <a:t>Collect fragments, nets or tennis rackets can be used in the water.</a:t>
            </a:r>
          </a:p>
          <a:p>
            <a:pPr marL="285750" indent="-285750">
              <a:buFont typeface="Arial" panose="020B0604020202020204" pitchFamily="34" charset="0"/>
              <a:buChar char="•"/>
            </a:pPr>
            <a:r>
              <a:rPr lang="en-GB" sz="1600" b="1" dirty="0"/>
              <a:t>Don’t enter the water unless it is safe to do so.</a:t>
            </a:r>
          </a:p>
          <a:p>
            <a:pPr marL="285750" indent="-285750">
              <a:buFont typeface="Arial" panose="020B0604020202020204" pitchFamily="34" charset="0"/>
              <a:buChar char="•"/>
            </a:pPr>
            <a:r>
              <a:rPr lang="en-GB" sz="1600" b="1" dirty="0"/>
              <a:t>It is critical to adopt a </a:t>
            </a:r>
            <a:r>
              <a:rPr lang="en-GB" sz="1600" b="1" dirty="0">
                <a:hlinkClick r:id="rId8"/>
              </a:rPr>
              <a:t>Check Clean and Dry </a:t>
            </a:r>
            <a:r>
              <a:rPr lang="en-GB" sz="1600" b="1" dirty="0"/>
              <a:t>policy at your fishery.</a:t>
            </a:r>
          </a:p>
        </p:txBody>
      </p:sp>
      <p:pic>
        <p:nvPicPr>
          <p:cNvPr id="3" name="Picture 2"/>
          <p:cNvPicPr>
            <a:picLocks noChangeAspect="1"/>
          </p:cNvPicPr>
          <p:nvPr/>
        </p:nvPicPr>
        <p:blipFill rotWithShape="1">
          <a:blip r:embed="rId9" cstate="print">
            <a:extLst>
              <a:ext uri="{28A0092B-C50C-407E-A947-70E740481C1C}">
                <a14:useLocalDpi xmlns:a14="http://schemas.microsoft.com/office/drawing/2010/main" val="0"/>
              </a:ext>
            </a:extLst>
          </a:blip>
          <a:srcRect l="-1" r="-994" b="8208"/>
          <a:stretch/>
        </p:blipFill>
        <p:spPr>
          <a:xfrm>
            <a:off x="9461241" y="3007735"/>
            <a:ext cx="2211355" cy="2921716"/>
          </a:xfrm>
          <a:prstGeom prst="rect">
            <a:avLst/>
          </a:prstGeom>
        </p:spPr>
      </p:pic>
      <p:pic>
        <p:nvPicPr>
          <p:cNvPr id="4" name="Recorded Sound">
            <a:hlinkClick r:id="" action="ppaction://media"/>
            <a:extLst>
              <a:ext uri="{FF2B5EF4-FFF2-40B4-BE49-F238E27FC236}">
                <a16:creationId xmlns:a16="http://schemas.microsoft.com/office/drawing/2014/main" xmlns="" id="{28E517B7-5216-42C6-BBA5-C027310E107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851525" y="3184525"/>
            <a:ext cx="487363" cy="487363"/>
          </a:xfrm>
          <a:prstGeom prst="rect">
            <a:avLst/>
          </a:prstGeom>
        </p:spPr>
      </p:pic>
    </p:spTree>
    <p:custDataLst>
      <p:tags r:id="rId1"/>
    </p:custDataLst>
    <p:extLst>
      <p:ext uri="{BB962C8B-B14F-4D97-AF65-F5344CB8AC3E}">
        <p14:creationId xmlns:p14="http://schemas.microsoft.com/office/powerpoint/2010/main" val="1660151772"/>
      </p:ext>
    </p:extLst>
  </p:cSld>
  <p:clrMapOvr>
    <a:masterClrMapping/>
  </p:clrMapOvr>
  <mc:AlternateContent xmlns:mc="http://schemas.openxmlformats.org/markup-compatibility/2006">
    <mc:Choice xmlns:p14="http://schemas.microsoft.com/office/powerpoint/2010/main" Requires="p14">
      <p:transition spd="slow" p14:dur="2000" advTm="71021"/>
    </mc:Choice>
    <mc:Fallback>
      <p:transition spd="slow" advTm="710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152" objId="4"/>
        <p14:stopEvt time="70879"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xmlns="" id="{2760DE49-5701-4720-B841-FA347871AD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xmlns=""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xmlns=""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xmlns=""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xmlns=""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xmlns=""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xmlns=""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xmlns=""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sp>
        <p:nvSpPr>
          <p:cNvPr id="2" name="TextBox 1"/>
          <p:cNvSpPr txBox="1"/>
          <p:nvPr/>
        </p:nvSpPr>
        <p:spPr>
          <a:xfrm>
            <a:off x="989045" y="727402"/>
            <a:ext cx="5850293" cy="1015663"/>
          </a:xfrm>
          <a:prstGeom prst="rect">
            <a:avLst/>
          </a:prstGeom>
          <a:noFill/>
        </p:spPr>
        <p:txBody>
          <a:bodyPr wrap="square" rtlCol="0">
            <a:spAutoFit/>
          </a:bodyPr>
          <a:lstStyle/>
          <a:p>
            <a:endParaRPr lang="en-GB" sz="2400" b="1" dirty="0">
              <a:solidFill>
                <a:prstClr val="black"/>
              </a:solidFill>
            </a:endParaRPr>
          </a:p>
          <a:p>
            <a:endParaRPr lang="en-GB" dirty="0">
              <a:solidFill>
                <a:prstClr val="black"/>
              </a:solidFill>
            </a:endParaRPr>
          </a:p>
          <a:p>
            <a:endParaRPr lang="en-GB" dirty="0">
              <a:solidFill>
                <a:prstClr val="black"/>
              </a:solidFill>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112" y="746292"/>
            <a:ext cx="11467938" cy="3534875"/>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352749" y="4452123"/>
            <a:ext cx="7213277" cy="1477328"/>
          </a:xfrm>
          <a:prstGeom prst="rect">
            <a:avLst/>
          </a:prstGeom>
          <a:solidFill>
            <a:schemeClr val="accent3">
              <a:lumMod val="20000"/>
              <a:lumOff val="80000"/>
            </a:schemeClr>
          </a:solidFill>
          <a:ln w="38100">
            <a:solidFill>
              <a:schemeClr val="accent3"/>
            </a:solidFill>
          </a:ln>
        </p:spPr>
        <p:txBody>
          <a:bodyPr wrap="square" rtlCol="0">
            <a:spAutoFit/>
          </a:bodyPr>
          <a:lstStyle/>
          <a:p>
            <a:r>
              <a:rPr lang="en-GB" dirty="0"/>
              <a:t> At  some isolated sites it will be next to impossible to provide industry standard Check/Clean/Dry methods. Therefore brushes and water will suffice, to make sure no Floating Pennywort fragments are transported off site. Advise volunteers to dry all equipment post-event at home before using again. </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7715" y="3780720"/>
            <a:ext cx="3054786" cy="2308382"/>
          </a:xfrm>
          <a:prstGeom prst="rect">
            <a:avLst/>
          </a:prstGeom>
          <a:ln w="28575">
            <a:solidFill>
              <a:schemeClr val="accent3">
                <a:lumMod val="75000"/>
              </a:schemeClr>
            </a:solidFill>
          </a:ln>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02454" y="3791738"/>
            <a:ext cx="1749862" cy="1732762"/>
          </a:xfrm>
          <a:prstGeom prst="rect">
            <a:avLst/>
          </a:prstGeom>
        </p:spPr>
      </p:pic>
      <p:pic>
        <p:nvPicPr>
          <p:cNvPr id="4" name="Recorded Sound">
            <a:hlinkClick r:id="" action="ppaction://media"/>
            <a:extLst>
              <a:ext uri="{FF2B5EF4-FFF2-40B4-BE49-F238E27FC236}">
                <a16:creationId xmlns:a16="http://schemas.microsoft.com/office/drawing/2014/main" xmlns="" id="{DCBAA649-EAB3-48D8-9013-502F9012D06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851525" y="3184525"/>
            <a:ext cx="487363" cy="487363"/>
          </a:xfrm>
          <a:prstGeom prst="rect">
            <a:avLst/>
          </a:prstGeom>
        </p:spPr>
      </p:pic>
    </p:spTree>
    <p:custDataLst>
      <p:tags r:id="rId1"/>
    </p:custDataLst>
    <p:extLst>
      <p:ext uri="{BB962C8B-B14F-4D97-AF65-F5344CB8AC3E}">
        <p14:creationId xmlns:p14="http://schemas.microsoft.com/office/powerpoint/2010/main" val="1187267901"/>
      </p:ext>
    </p:extLst>
  </p:cSld>
  <p:clrMapOvr>
    <a:masterClrMapping/>
  </p:clrMapOvr>
  <mc:AlternateContent xmlns:mc="http://schemas.openxmlformats.org/markup-compatibility/2006">
    <mc:Choice xmlns:p14="http://schemas.microsoft.com/office/powerpoint/2010/main" Requires="p14">
      <p:transition spd="slow" p14:dur="2000" advTm="20520"/>
    </mc:Choice>
    <mc:Fallback>
      <p:transition spd="slow" advTm="205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4255" objId="4"/>
        <p14:stopEvt time="18058"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ags/tag10.xml><?xml version="1.0" encoding="utf-8"?>
<p:tagLst xmlns:a="http://schemas.openxmlformats.org/drawingml/2006/main" xmlns:r="http://schemas.openxmlformats.org/officeDocument/2006/relationships" xmlns:p="http://schemas.openxmlformats.org/presentationml/2006/main">
  <p:tag name="TIMING" val="|1.7"/>
</p:tagLst>
</file>

<file path=ppt/tags/tag11.xml><?xml version="1.0" encoding="utf-8"?>
<p:tagLst xmlns:a="http://schemas.openxmlformats.org/drawingml/2006/main" xmlns:r="http://schemas.openxmlformats.org/officeDocument/2006/relationships" xmlns:p="http://schemas.openxmlformats.org/presentationml/2006/main">
  <p:tag name="TIMING" val="|1.3"/>
</p:tagLst>
</file>

<file path=ppt/tags/tag12.xml><?xml version="1.0" encoding="utf-8"?>
<p:tagLst xmlns:a="http://schemas.openxmlformats.org/drawingml/2006/main" xmlns:r="http://schemas.openxmlformats.org/officeDocument/2006/relationships" xmlns:p="http://schemas.openxmlformats.org/presentationml/2006/main">
  <p:tag name="TIMING" val="|1.4"/>
</p:tagLst>
</file>

<file path=ppt/tags/tag13.xml><?xml version="1.0" encoding="utf-8"?>
<p:tagLst xmlns:a="http://schemas.openxmlformats.org/drawingml/2006/main" xmlns:r="http://schemas.openxmlformats.org/officeDocument/2006/relationships" xmlns:p="http://schemas.openxmlformats.org/presentationml/2006/main">
  <p:tag name="TIMING" val="|1.1"/>
</p:tagLst>
</file>

<file path=ppt/tags/tag14.xml><?xml version="1.0" encoding="utf-8"?>
<p:tagLst xmlns:a="http://schemas.openxmlformats.org/drawingml/2006/main" xmlns:r="http://schemas.openxmlformats.org/officeDocument/2006/relationships" xmlns:p="http://schemas.openxmlformats.org/presentationml/2006/main">
  <p:tag name="TIMING" val="|1.5"/>
</p:tagLst>
</file>

<file path=ppt/tags/tag15.xml><?xml version="1.0" encoding="utf-8"?>
<p:tagLst xmlns:a="http://schemas.openxmlformats.org/drawingml/2006/main" xmlns:r="http://schemas.openxmlformats.org/officeDocument/2006/relationships" xmlns:p="http://schemas.openxmlformats.org/presentationml/2006/main">
  <p:tag name="TIMING" val="|1.6"/>
</p:tagLst>
</file>

<file path=ppt/tags/tag16.xml><?xml version="1.0" encoding="utf-8"?>
<p:tagLst xmlns:a="http://schemas.openxmlformats.org/drawingml/2006/main" xmlns:r="http://schemas.openxmlformats.org/officeDocument/2006/relationships" xmlns:p="http://schemas.openxmlformats.org/presentationml/2006/main">
  <p:tag name="TIMING" val="|1.4"/>
</p:tagLst>
</file>

<file path=ppt/tags/tag17.xml><?xml version="1.0" encoding="utf-8"?>
<p:tagLst xmlns:a="http://schemas.openxmlformats.org/drawingml/2006/main" xmlns:r="http://schemas.openxmlformats.org/officeDocument/2006/relationships" xmlns:p="http://schemas.openxmlformats.org/presentationml/2006/main">
  <p:tag name="TIMING" val="|4"/>
</p:tagLst>
</file>

<file path=ppt/tags/tag2.xml><?xml version="1.0" encoding="utf-8"?>
<p:tagLst xmlns:a="http://schemas.openxmlformats.org/drawingml/2006/main" xmlns:r="http://schemas.openxmlformats.org/officeDocument/2006/relationships" xmlns:p="http://schemas.openxmlformats.org/presentationml/2006/main">
  <p:tag name="TIMING" val="|3.7"/>
</p:tagLst>
</file>

<file path=ppt/tags/tag3.xml><?xml version="1.0" encoding="utf-8"?>
<p:tagLst xmlns:a="http://schemas.openxmlformats.org/drawingml/2006/main" xmlns:r="http://schemas.openxmlformats.org/officeDocument/2006/relationships" xmlns:p="http://schemas.openxmlformats.org/presentationml/2006/main">
  <p:tag name="TIMING" val="|1.8"/>
</p:tagLst>
</file>

<file path=ppt/tags/tag4.xml><?xml version="1.0" encoding="utf-8"?>
<p:tagLst xmlns:a="http://schemas.openxmlformats.org/drawingml/2006/main" xmlns:r="http://schemas.openxmlformats.org/officeDocument/2006/relationships" xmlns:p="http://schemas.openxmlformats.org/presentationml/2006/main">
  <p:tag name="TIMING" val="|1.1"/>
</p:tagLst>
</file>

<file path=ppt/tags/tag5.xml><?xml version="1.0" encoding="utf-8"?>
<p:tagLst xmlns:a="http://schemas.openxmlformats.org/drawingml/2006/main" xmlns:r="http://schemas.openxmlformats.org/officeDocument/2006/relationships" xmlns:p="http://schemas.openxmlformats.org/presentationml/2006/main">
  <p:tag name="TIMING" val="|1.8"/>
</p:tagLst>
</file>

<file path=ppt/tags/tag6.xml><?xml version="1.0" encoding="utf-8"?>
<p:tagLst xmlns:a="http://schemas.openxmlformats.org/drawingml/2006/main" xmlns:r="http://schemas.openxmlformats.org/officeDocument/2006/relationships" xmlns:p="http://schemas.openxmlformats.org/presentationml/2006/main">
  <p:tag name="TIMING" val="|1.1"/>
</p:tagLst>
</file>

<file path=ppt/tags/tag7.xml><?xml version="1.0" encoding="utf-8"?>
<p:tagLst xmlns:a="http://schemas.openxmlformats.org/drawingml/2006/main" xmlns:r="http://schemas.openxmlformats.org/officeDocument/2006/relationships" xmlns:p="http://schemas.openxmlformats.org/presentationml/2006/main">
  <p:tag name="TIMING" val="|1.1"/>
</p:tagLst>
</file>

<file path=ppt/tags/tag8.xml><?xml version="1.0" encoding="utf-8"?>
<p:tagLst xmlns:a="http://schemas.openxmlformats.org/drawingml/2006/main" xmlns:r="http://schemas.openxmlformats.org/officeDocument/2006/relationships" xmlns:p="http://schemas.openxmlformats.org/presentationml/2006/main">
  <p:tag name="TIMING" val="|1.1"/>
</p:tagLst>
</file>

<file path=ppt/tags/tag9.xml><?xml version="1.0" encoding="utf-8"?>
<p:tagLst xmlns:a="http://schemas.openxmlformats.org/drawingml/2006/main" xmlns:r="http://schemas.openxmlformats.org/officeDocument/2006/relationships" xmlns:p="http://schemas.openxmlformats.org/presentationml/2006/main">
  <p:tag name="TIMING" val="|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4EEC14B02F0946801C325040EA2D69" ma:contentTypeVersion="16" ma:contentTypeDescription="Create a new document." ma:contentTypeScope="" ma:versionID="8aed7baa24e313a701ec37e0448ca678">
  <xsd:schema xmlns:xsd="http://www.w3.org/2001/XMLSchema" xmlns:xs="http://www.w3.org/2001/XMLSchema" xmlns:p="http://schemas.microsoft.com/office/2006/metadata/properties" xmlns:ns2="f0d9e0d6-2666-4806-9485-02f22eac5610" xmlns:ns3="44c4fc53-9550-4b3e-a212-3013dd55d814" xmlns:ns4="c3416893-4bec-4a82-86f6-bdf794bf2b95" targetNamespace="http://schemas.microsoft.com/office/2006/metadata/properties" ma:root="true" ma:fieldsID="89da3a24ad388881b227782168848aa9" ns2:_="" ns3:_="" ns4:_="">
    <xsd:import namespace="f0d9e0d6-2666-4806-9485-02f22eac5610"/>
    <xsd:import namespace="44c4fc53-9550-4b3e-a212-3013dd55d814"/>
    <xsd:import namespace="c3416893-4bec-4a82-86f6-bdf794bf2b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OCR" minOccurs="0"/>
                <xsd:element ref="ns2:MediaServiceLocation"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d9e0d6-2666-4806-9485-02f22eac56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9d38e49-ef4a-4a20-84e4-4c56793294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4c4fc53-9550-4b3e-a212-3013dd55d81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416893-4bec-4a82-86f6-bdf794bf2b95"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b47eb2b9-6f74-429a-a50f-805dcd7c921c}" ma:internalName="TaxCatchAll" ma:showField="CatchAllData" ma:web="c3416893-4bec-4a82-86f6-bdf794bf2b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3416893-4bec-4a82-86f6-bdf794bf2b95" xsi:nil="true"/>
    <lcf76f155ced4ddcb4097134ff3c332f xmlns="f0d9e0d6-2666-4806-9485-02f22eac561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3A3B47F-D177-4A0A-BA85-7DE51B39E6CE}"/>
</file>

<file path=customXml/itemProps2.xml><?xml version="1.0" encoding="utf-8"?>
<ds:datastoreItem xmlns:ds="http://schemas.openxmlformats.org/officeDocument/2006/customXml" ds:itemID="{C1145EAC-E628-4261-AD1C-4C4FB31815F1}"/>
</file>

<file path=customXml/itemProps3.xml><?xml version="1.0" encoding="utf-8"?>
<ds:datastoreItem xmlns:ds="http://schemas.openxmlformats.org/officeDocument/2006/customXml" ds:itemID="{62DA3F49-77B6-405E-96CB-5BEDD6BAE40D}"/>
</file>

<file path=docProps/app.xml><?xml version="1.0" encoding="utf-8"?>
<Properties xmlns="http://schemas.openxmlformats.org/officeDocument/2006/extended-properties" xmlns:vt="http://schemas.openxmlformats.org/officeDocument/2006/docPropsVTypes">
  <TotalTime>907</TotalTime>
  <Words>1638</Words>
  <Application>Microsoft Office PowerPoint</Application>
  <PresentationFormat>Widescreen</PresentationFormat>
  <Paragraphs>139</Paragraphs>
  <Slides>17</Slides>
  <Notes>17</Notes>
  <HiddenSlides>0</HiddenSlides>
  <MMClips>17</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Calibri Light</vt:lpstr>
      <vt:lpstr>Segoe UI Black</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Doyle</dc:creator>
  <cp:lastModifiedBy>Microsoft account</cp:lastModifiedBy>
  <cp:revision>67</cp:revision>
  <dcterms:created xsi:type="dcterms:W3CDTF">2022-01-31T15:58:13Z</dcterms:created>
  <dcterms:modified xsi:type="dcterms:W3CDTF">2022-04-04T17:00:06Z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0x010100194EEC14B02F0946801C325040EA2D69</vt:lpwstr>
  </property>
  <property fmtid="{D5CDD505-2E9C-101B-9397-08002B2CF9AE}" pid="3" name="MediaServiceImageTags">
    <vt:lpwstr/>
  </property>
</Properties>
</file>