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56" r:id="rId2"/>
    <p:sldId id="257" r:id="rId3"/>
    <p:sldId id="261" r:id="rId4"/>
    <p:sldId id="258" r:id="rId5"/>
    <p:sldId id="259" r:id="rId6"/>
    <p:sldId id="260" r:id="rId7"/>
    <p:sldId id="263" r:id="rId8"/>
    <p:sldId id="264" r:id="rId9"/>
    <p:sldId id="265" r:id="rId10"/>
    <p:sldId id="266" r:id="rId11"/>
    <p:sldId id="26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81" d="100"/>
          <a:sy n="81" d="100"/>
        </p:scale>
        <p:origin x="725"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2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Chadwick" userId="6a491f2b-de94-4f6c-bdde-05a6c691a745" providerId="ADAL" clId="{1FB54B89-EE38-41EC-8192-F9A52B19B0BF}"/>
    <pc:docChg chg="custSel delSld modSld">
      <pc:chgData name="Andrew Chadwick" userId="6a491f2b-de94-4f6c-bdde-05a6c691a745" providerId="ADAL" clId="{1FB54B89-EE38-41EC-8192-F9A52B19B0BF}" dt="2022-04-06T21:01:31.218" v="32" actId="20577"/>
      <pc:docMkLst>
        <pc:docMk/>
      </pc:docMkLst>
      <pc:sldChg chg="modSp mod">
        <pc:chgData name="Andrew Chadwick" userId="6a491f2b-de94-4f6c-bdde-05a6c691a745" providerId="ADAL" clId="{1FB54B89-EE38-41EC-8192-F9A52B19B0BF}" dt="2022-04-06T21:01:31.218" v="32" actId="20577"/>
        <pc:sldMkLst>
          <pc:docMk/>
          <pc:sldMk cId="196954831" sldId="256"/>
        </pc:sldMkLst>
        <pc:spChg chg="mod">
          <ac:chgData name="Andrew Chadwick" userId="6a491f2b-de94-4f6c-bdde-05a6c691a745" providerId="ADAL" clId="{1FB54B89-EE38-41EC-8192-F9A52B19B0BF}" dt="2022-04-06T21:01:31.218" v="32" actId="20577"/>
          <ac:spMkLst>
            <pc:docMk/>
            <pc:sldMk cId="196954831" sldId="256"/>
            <ac:spMk id="16" creationId="{E15E9D8B-1CFE-4330-AB06-EB7839537CA0}"/>
          </ac:spMkLst>
        </pc:spChg>
      </pc:sldChg>
      <pc:sldChg chg="modSp mod">
        <pc:chgData name="Andrew Chadwick" userId="6a491f2b-de94-4f6c-bdde-05a6c691a745" providerId="ADAL" clId="{1FB54B89-EE38-41EC-8192-F9A52B19B0BF}" dt="2022-04-01T08:22:31.343" v="4" actId="313"/>
        <pc:sldMkLst>
          <pc:docMk/>
          <pc:sldMk cId="1895611824" sldId="258"/>
        </pc:sldMkLst>
        <pc:spChg chg="mod">
          <ac:chgData name="Andrew Chadwick" userId="6a491f2b-de94-4f6c-bdde-05a6c691a745" providerId="ADAL" clId="{1FB54B89-EE38-41EC-8192-F9A52B19B0BF}" dt="2022-04-01T08:22:31.343" v="4" actId="313"/>
          <ac:spMkLst>
            <pc:docMk/>
            <pc:sldMk cId="1895611824" sldId="258"/>
            <ac:spMk id="12" creationId="{039115B3-16B1-4AC0-BB2C-F987848F5C04}"/>
          </ac:spMkLst>
        </pc:spChg>
      </pc:sldChg>
      <pc:sldChg chg="addSp delSp modSp mod">
        <pc:chgData name="Andrew Chadwick" userId="6a491f2b-de94-4f6c-bdde-05a6c691a745" providerId="ADAL" clId="{1FB54B89-EE38-41EC-8192-F9A52B19B0BF}" dt="2022-04-05T13:10:03.351" v="29" actId="1076"/>
        <pc:sldMkLst>
          <pc:docMk/>
          <pc:sldMk cId="3277387443" sldId="260"/>
        </pc:sldMkLst>
        <pc:spChg chg="add mod">
          <ac:chgData name="Andrew Chadwick" userId="6a491f2b-de94-4f6c-bdde-05a6c691a745" providerId="ADAL" clId="{1FB54B89-EE38-41EC-8192-F9A52B19B0BF}" dt="2022-04-05T13:10:03.351" v="29" actId="1076"/>
          <ac:spMkLst>
            <pc:docMk/>
            <pc:sldMk cId="3277387443" sldId="260"/>
            <ac:spMk id="20" creationId="{C7760E2E-929B-48D5-9408-451730735F32}"/>
          </ac:spMkLst>
        </pc:spChg>
        <pc:picChg chg="add mod">
          <ac:chgData name="Andrew Chadwick" userId="6a491f2b-de94-4f6c-bdde-05a6c691a745" providerId="ADAL" clId="{1FB54B89-EE38-41EC-8192-F9A52B19B0BF}" dt="2022-04-05T13:09:57.504" v="28" actId="1076"/>
          <ac:picMkLst>
            <pc:docMk/>
            <pc:sldMk cId="3277387443" sldId="260"/>
            <ac:picMk id="16" creationId="{ECC51CBC-1BC1-4C51-9BB8-25759DB02831}"/>
          </ac:picMkLst>
        </pc:picChg>
        <pc:picChg chg="add del mod">
          <ac:chgData name="Andrew Chadwick" userId="6a491f2b-de94-4f6c-bdde-05a6c691a745" providerId="ADAL" clId="{1FB54B89-EE38-41EC-8192-F9A52B19B0BF}" dt="2022-04-05T13:09:41.262" v="25" actId="478"/>
          <ac:picMkLst>
            <pc:docMk/>
            <pc:sldMk cId="3277387443" sldId="260"/>
            <ac:picMk id="18" creationId="{94356B54-4AF7-45AC-8FB5-42544F6D1D58}"/>
          </ac:picMkLst>
        </pc:picChg>
      </pc:sldChg>
      <pc:sldChg chg="del">
        <pc:chgData name="Andrew Chadwick" userId="6a491f2b-de94-4f6c-bdde-05a6c691a745" providerId="ADAL" clId="{1FB54B89-EE38-41EC-8192-F9A52B19B0BF}" dt="2022-04-05T13:10:08.627" v="30" actId="47"/>
        <pc:sldMkLst>
          <pc:docMk/>
          <pc:sldMk cId="47362189" sldId="26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F6DC52-C957-42B7-959F-FEB6F5957064}" type="datetimeFigureOut">
              <a:rPr lang="en-GB" smtClean="0"/>
              <a:t>06/04/2022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B16E0F-F7AD-493D-9E99-8D33E72715FD}" type="slidenum">
              <a:rPr lang="en-GB" smtClean="0"/>
              <a:t>‹#›</a:t>
            </a:fld>
            <a:endParaRPr lang="en-GB"/>
          </a:p>
        </p:txBody>
      </p:sp>
    </p:spTree>
    <p:extLst>
      <p:ext uri="{BB962C8B-B14F-4D97-AF65-F5344CB8AC3E}">
        <p14:creationId xmlns:p14="http://schemas.microsoft.com/office/powerpoint/2010/main" val="513245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F5A913-0331-49AC-8CCB-18521ECD3988}"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3627432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F5A913-0331-49AC-8CCB-18521ECD3988}"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2649182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F5A913-0331-49AC-8CCB-18521ECD3988}" type="slidenum">
              <a:rPr lang="en-GB" smtClean="0">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3928873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F5A913-0331-49AC-8CCB-18521ECD3988}"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4218534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F5A913-0331-49AC-8CCB-18521ECD3988}" type="slidenum">
              <a:rPr lang="en-GB" smtClean="0">
                <a:solidFill>
                  <a:prstClr val="black"/>
                </a:solidFill>
              </a:rPr>
              <a:pPr/>
              <a:t>3</a:t>
            </a:fld>
            <a:endParaRPr lang="en-GB">
              <a:solidFill>
                <a:prstClr val="black"/>
              </a:solidFill>
            </a:endParaRPr>
          </a:p>
        </p:txBody>
      </p:sp>
    </p:spTree>
    <p:extLst>
      <p:ext uri="{BB962C8B-B14F-4D97-AF65-F5344CB8AC3E}">
        <p14:creationId xmlns:p14="http://schemas.microsoft.com/office/powerpoint/2010/main" val="1463738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F5A913-0331-49AC-8CCB-18521ECD3988}"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1636190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F5A913-0331-49AC-8CCB-18521ECD3988}"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573448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F5A913-0331-49AC-8CCB-18521ECD3988}"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3179873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F5A913-0331-49AC-8CCB-18521ECD3988}"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1831088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F5A913-0331-49AC-8CCB-18521ECD3988}"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680487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F5A913-0331-49AC-8CCB-18521ECD3988}"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1642894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EE440-1A71-435B-AEAB-16979EBC88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79E5095-828B-4CDD-BE1E-5518A2DA05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48F4130-7C4C-4B0F-8F1B-0CB039D8E022}"/>
              </a:ext>
            </a:extLst>
          </p:cNvPr>
          <p:cNvSpPr>
            <a:spLocks noGrp="1"/>
          </p:cNvSpPr>
          <p:nvPr>
            <p:ph type="dt" sz="half" idx="10"/>
          </p:nvPr>
        </p:nvSpPr>
        <p:spPr/>
        <p:txBody>
          <a:bodyPr/>
          <a:lstStyle/>
          <a:p>
            <a:fld id="{6041AEA1-1567-4F46-8BB1-D82FA1F3D86F}" type="datetimeFigureOut">
              <a:rPr lang="en-GB" smtClean="0">
                <a:solidFill>
                  <a:prstClr val="black">
                    <a:tint val="75000"/>
                  </a:prstClr>
                </a:solidFill>
              </a:rPr>
              <a:pPr/>
              <a:t>06/04/2022</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DA871C89-9D60-4F96-91CA-3E00A997BCF5}"/>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2559ADBA-F62B-4788-8251-90CA3F3191CD}"/>
              </a:ext>
            </a:extLst>
          </p:cNvPr>
          <p:cNvSpPr>
            <a:spLocks noGrp="1"/>
          </p:cNvSpPr>
          <p:nvPr>
            <p:ph type="sldNum" sz="quarter" idx="12"/>
          </p:nvPr>
        </p:nvSpPr>
        <p:spPr/>
        <p:txBody>
          <a:bodyPr/>
          <a:lstStyle/>
          <a:p>
            <a:fld id="{42FED94D-1BC6-49BA-A73C-7DC61633CD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24753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04923-F0BA-4E07-BC19-7685CF4F93D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EF4D84F-6E9B-40C4-B375-709FE8B608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DA25EE-8C37-43ED-B6F7-8BE7486CE7BF}"/>
              </a:ext>
            </a:extLst>
          </p:cNvPr>
          <p:cNvSpPr>
            <a:spLocks noGrp="1"/>
          </p:cNvSpPr>
          <p:nvPr>
            <p:ph type="dt" sz="half" idx="10"/>
          </p:nvPr>
        </p:nvSpPr>
        <p:spPr/>
        <p:txBody>
          <a:bodyPr/>
          <a:lstStyle/>
          <a:p>
            <a:fld id="{6041AEA1-1567-4F46-8BB1-D82FA1F3D86F}" type="datetimeFigureOut">
              <a:rPr lang="en-GB" smtClean="0">
                <a:solidFill>
                  <a:prstClr val="black">
                    <a:tint val="75000"/>
                  </a:prstClr>
                </a:solidFill>
              </a:rPr>
              <a:pPr/>
              <a:t>06/04/2022</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31705805-D38C-4DB3-BF06-25771C79137F}"/>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5B4E0692-22E9-4B87-96C2-AE34DF4896CE}"/>
              </a:ext>
            </a:extLst>
          </p:cNvPr>
          <p:cNvSpPr>
            <a:spLocks noGrp="1"/>
          </p:cNvSpPr>
          <p:nvPr>
            <p:ph type="sldNum" sz="quarter" idx="12"/>
          </p:nvPr>
        </p:nvSpPr>
        <p:spPr/>
        <p:txBody>
          <a:bodyPr/>
          <a:lstStyle/>
          <a:p>
            <a:fld id="{42FED94D-1BC6-49BA-A73C-7DC61633CD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09889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CF51F6-B82A-4931-8934-21CE626503E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2F61C05-BD22-46B0-9362-822EAF279A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160CAC-CD76-4AF0-82D5-F59C4D1DF68A}"/>
              </a:ext>
            </a:extLst>
          </p:cNvPr>
          <p:cNvSpPr>
            <a:spLocks noGrp="1"/>
          </p:cNvSpPr>
          <p:nvPr>
            <p:ph type="dt" sz="half" idx="10"/>
          </p:nvPr>
        </p:nvSpPr>
        <p:spPr/>
        <p:txBody>
          <a:bodyPr/>
          <a:lstStyle/>
          <a:p>
            <a:fld id="{6041AEA1-1567-4F46-8BB1-D82FA1F3D86F}" type="datetimeFigureOut">
              <a:rPr lang="en-GB" smtClean="0">
                <a:solidFill>
                  <a:prstClr val="black">
                    <a:tint val="75000"/>
                  </a:prstClr>
                </a:solidFill>
              </a:rPr>
              <a:pPr/>
              <a:t>06/04/2022</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AF4671E2-7C0A-47A4-9D8A-AF60EBB48B60}"/>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CD035D3A-3B70-4A00-90B9-C8E78CB10BD5}"/>
              </a:ext>
            </a:extLst>
          </p:cNvPr>
          <p:cNvSpPr>
            <a:spLocks noGrp="1"/>
          </p:cNvSpPr>
          <p:nvPr>
            <p:ph type="sldNum" sz="quarter" idx="12"/>
          </p:nvPr>
        </p:nvSpPr>
        <p:spPr/>
        <p:txBody>
          <a:bodyPr/>
          <a:lstStyle/>
          <a:p>
            <a:fld id="{42FED94D-1BC6-49BA-A73C-7DC61633CD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86919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 Column green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a:solidFill>
                  <a:schemeClr val="tx2"/>
                </a:solidFill>
              </a:defRPr>
            </a:lvl1pPr>
          </a:lstStyle>
          <a:p>
            <a:r>
              <a:rPr lang="en-US"/>
              <a:t>Click to edit Master title style</a:t>
            </a:r>
            <a:endParaRPr lang="en-GB" dirty="0"/>
          </a:p>
        </p:txBody>
      </p:sp>
      <p:sp>
        <p:nvSpPr>
          <p:cNvPr id="6" name="Date Placeholder 3"/>
          <p:cNvSpPr>
            <a:spLocks noGrp="1"/>
          </p:cNvSpPr>
          <p:nvPr>
            <p:ph type="dt" sz="half" idx="14"/>
          </p:nvPr>
        </p:nvSpPr>
        <p:spPr>
          <a:xfrm>
            <a:off x="1143000" y="6196013"/>
            <a:ext cx="1441451" cy="387350"/>
          </a:xfrm>
        </p:spPr>
        <p:txBody>
          <a:bodyPr/>
          <a:lstStyle>
            <a:lvl1pPr>
              <a:lnSpc>
                <a:spcPct val="100000"/>
              </a:lnSpc>
              <a:defRPr>
                <a:solidFill>
                  <a:schemeClr val="bg1"/>
                </a:solidFill>
              </a:defRPr>
            </a:lvl1pPr>
          </a:lstStyle>
          <a:p>
            <a:pPr>
              <a:defRPr/>
            </a:pPr>
            <a:fld id="{37295B5A-DBFF-4868-9A24-AC57907D57F2}" type="datetime1">
              <a:rPr lang="en-GB" smtClean="0">
                <a:solidFill>
                  <a:prstClr val="white"/>
                </a:solidFill>
              </a:rPr>
              <a:pPr>
                <a:defRPr/>
              </a:pPr>
              <a:t>06/04/2022</a:t>
            </a:fld>
            <a:endParaRPr lang="en-GB" dirty="0">
              <a:solidFill>
                <a:prstClr val="white"/>
              </a:solidFill>
            </a:endParaRPr>
          </a:p>
        </p:txBody>
      </p:sp>
      <p:sp>
        <p:nvSpPr>
          <p:cNvPr id="7" name="Slide Number Placeholder 5"/>
          <p:cNvSpPr>
            <a:spLocks noGrp="1"/>
          </p:cNvSpPr>
          <p:nvPr>
            <p:ph type="sldNum" sz="quarter" idx="15"/>
          </p:nvPr>
        </p:nvSpPr>
        <p:spPr>
          <a:xfrm>
            <a:off x="624418" y="6196013"/>
            <a:ext cx="518583" cy="387350"/>
          </a:xfrm>
        </p:spPr>
        <p:txBody>
          <a:bodyPr/>
          <a:lstStyle>
            <a:lvl1pPr>
              <a:defRPr>
                <a:solidFill>
                  <a:schemeClr val="bg1"/>
                </a:solidFill>
              </a:defRPr>
            </a:lvl1pPr>
          </a:lstStyle>
          <a:p>
            <a:pPr>
              <a:defRPr/>
            </a:pPr>
            <a:fld id="{D47A91DE-D07E-4F55-B6A0-E6FB5C42246F}" type="slidenum">
              <a:rPr lang="en-GB" smtClean="0">
                <a:solidFill>
                  <a:prstClr val="white"/>
                </a:solidFill>
              </a:rPr>
              <a:pPr>
                <a:defRPr/>
              </a:pPr>
              <a:t>‹#›</a:t>
            </a:fld>
            <a:endParaRPr lang="en-GB" dirty="0">
              <a:solidFill>
                <a:prstClr val="white"/>
              </a:solidFill>
            </a:endParaRPr>
          </a:p>
        </p:txBody>
      </p:sp>
      <p:sp>
        <p:nvSpPr>
          <p:cNvPr id="8" name="Text Placeholder 2"/>
          <p:cNvSpPr>
            <a:spLocks noGrp="1"/>
          </p:cNvSpPr>
          <p:nvPr>
            <p:ph idx="1"/>
          </p:nvPr>
        </p:nvSpPr>
        <p:spPr bwMode="auto">
          <a:xfrm>
            <a:off x="624418" y="1700808"/>
            <a:ext cx="5375572" cy="43205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9" name="Text Placeholder 2"/>
          <p:cNvSpPr>
            <a:spLocks noGrp="1"/>
          </p:cNvSpPr>
          <p:nvPr>
            <p:ph idx="16"/>
          </p:nvPr>
        </p:nvSpPr>
        <p:spPr bwMode="auto">
          <a:xfrm>
            <a:off x="6192011" y="1700808"/>
            <a:ext cx="5375572" cy="43205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6186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370AE-5A9B-420D-9E72-B8C6D15C7A4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71DB104-ADC2-44A0-A458-3DAA1285BD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501940-D293-4905-84FE-B6369F857919}"/>
              </a:ext>
            </a:extLst>
          </p:cNvPr>
          <p:cNvSpPr>
            <a:spLocks noGrp="1"/>
          </p:cNvSpPr>
          <p:nvPr>
            <p:ph type="dt" sz="half" idx="10"/>
          </p:nvPr>
        </p:nvSpPr>
        <p:spPr/>
        <p:txBody>
          <a:bodyPr/>
          <a:lstStyle/>
          <a:p>
            <a:fld id="{6041AEA1-1567-4F46-8BB1-D82FA1F3D86F}" type="datetimeFigureOut">
              <a:rPr lang="en-GB" smtClean="0">
                <a:solidFill>
                  <a:prstClr val="black">
                    <a:tint val="75000"/>
                  </a:prstClr>
                </a:solidFill>
              </a:rPr>
              <a:pPr/>
              <a:t>06/04/2022</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6F7B0A20-70EF-4838-B832-843E8216A2D7}"/>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D48420DB-0A9B-4435-8D19-8B4BF261009A}"/>
              </a:ext>
            </a:extLst>
          </p:cNvPr>
          <p:cNvSpPr>
            <a:spLocks noGrp="1"/>
          </p:cNvSpPr>
          <p:nvPr>
            <p:ph type="sldNum" sz="quarter" idx="12"/>
          </p:nvPr>
        </p:nvSpPr>
        <p:spPr/>
        <p:txBody>
          <a:bodyPr/>
          <a:lstStyle/>
          <a:p>
            <a:fld id="{42FED94D-1BC6-49BA-A73C-7DC61633CD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0221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BE27F-F110-49B5-A12E-D9CABF30ED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3313167-D500-4299-AC9E-8B6ED2F0A8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25EA32-6597-4940-A05D-B91068869549}"/>
              </a:ext>
            </a:extLst>
          </p:cNvPr>
          <p:cNvSpPr>
            <a:spLocks noGrp="1"/>
          </p:cNvSpPr>
          <p:nvPr>
            <p:ph type="dt" sz="half" idx="10"/>
          </p:nvPr>
        </p:nvSpPr>
        <p:spPr/>
        <p:txBody>
          <a:bodyPr/>
          <a:lstStyle/>
          <a:p>
            <a:fld id="{6041AEA1-1567-4F46-8BB1-D82FA1F3D86F}" type="datetimeFigureOut">
              <a:rPr lang="en-GB" smtClean="0">
                <a:solidFill>
                  <a:prstClr val="black">
                    <a:tint val="75000"/>
                  </a:prstClr>
                </a:solidFill>
              </a:rPr>
              <a:pPr/>
              <a:t>06/04/2022</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794434F5-D1B3-46D5-91E8-F4958B6CC2DC}"/>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0022E603-3848-4007-B32A-90A7696EC966}"/>
              </a:ext>
            </a:extLst>
          </p:cNvPr>
          <p:cNvSpPr>
            <a:spLocks noGrp="1"/>
          </p:cNvSpPr>
          <p:nvPr>
            <p:ph type="sldNum" sz="quarter" idx="12"/>
          </p:nvPr>
        </p:nvSpPr>
        <p:spPr/>
        <p:txBody>
          <a:bodyPr/>
          <a:lstStyle/>
          <a:p>
            <a:fld id="{42FED94D-1BC6-49BA-A73C-7DC61633CD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90174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F40B3-AEFA-4AAA-8234-6272BCD89FB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7C3EAC4-2C3E-4F11-92E4-262B94944D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94A18E4-A568-4F05-BD31-ADF03908A1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76F088B-7C36-4D34-9B7D-0A71B868411C}"/>
              </a:ext>
            </a:extLst>
          </p:cNvPr>
          <p:cNvSpPr>
            <a:spLocks noGrp="1"/>
          </p:cNvSpPr>
          <p:nvPr>
            <p:ph type="dt" sz="half" idx="10"/>
          </p:nvPr>
        </p:nvSpPr>
        <p:spPr/>
        <p:txBody>
          <a:bodyPr/>
          <a:lstStyle/>
          <a:p>
            <a:fld id="{6041AEA1-1567-4F46-8BB1-D82FA1F3D86F}" type="datetimeFigureOut">
              <a:rPr lang="en-GB" smtClean="0">
                <a:solidFill>
                  <a:prstClr val="black">
                    <a:tint val="75000"/>
                  </a:prstClr>
                </a:solidFill>
              </a:rPr>
              <a:pPr/>
              <a:t>06/04/2022</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id="{A9ACA5E6-2312-411D-87F6-E2E8273B38E6}"/>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id="{6AC663E7-8504-4241-9D8B-A14BFCC396FF}"/>
              </a:ext>
            </a:extLst>
          </p:cNvPr>
          <p:cNvSpPr>
            <a:spLocks noGrp="1"/>
          </p:cNvSpPr>
          <p:nvPr>
            <p:ph type="sldNum" sz="quarter" idx="12"/>
          </p:nvPr>
        </p:nvSpPr>
        <p:spPr/>
        <p:txBody>
          <a:bodyPr/>
          <a:lstStyle/>
          <a:p>
            <a:fld id="{42FED94D-1BC6-49BA-A73C-7DC61633CD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65359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A0F45-5425-4213-ACC8-DAF52D920C4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3E66409-8C6C-46FE-B53F-F6B2B30743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80CA8B-CCAB-4C75-BB04-644BA371EF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0689EE1-19D7-40BC-BDDD-60D7C59EBB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ABF659-921F-463A-BE7C-0BEC12DD23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FC730A3-A3FB-4D1F-9382-5CE41C5CE0D7}"/>
              </a:ext>
            </a:extLst>
          </p:cNvPr>
          <p:cNvSpPr>
            <a:spLocks noGrp="1"/>
          </p:cNvSpPr>
          <p:nvPr>
            <p:ph type="dt" sz="half" idx="10"/>
          </p:nvPr>
        </p:nvSpPr>
        <p:spPr/>
        <p:txBody>
          <a:bodyPr/>
          <a:lstStyle/>
          <a:p>
            <a:fld id="{6041AEA1-1567-4F46-8BB1-D82FA1F3D86F}" type="datetimeFigureOut">
              <a:rPr lang="en-GB" smtClean="0">
                <a:solidFill>
                  <a:prstClr val="black">
                    <a:tint val="75000"/>
                  </a:prstClr>
                </a:solidFill>
              </a:rPr>
              <a:pPr/>
              <a:t>06/04/2022</a:t>
            </a:fld>
            <a:endParaRPr lang="en-GB">
              <a:solidFill>
                <a:prstClr val="black">
                  <a:tint val="75000"/>
                </a:prstClr>
              </a:solidFill>
            </a:endParaRPr>
          </a:p>
        </p:txBody>
      </p:sp>
      <p:sp>
        <p:nvSpPr>
          <p:cNvPr id="8" name="Footer Placeholder 7">
            <a:extLst>
              <a:ext uri="{FF2B5EF4-FFF2-40B4-BE49-F238E27FC236}">
                <a16:creationId xmlns:a16="http://schemas.microsoft.com/office/drawing/2014/main" id="{7103451B-46DE-4561-8599-0EEFA22FC535}"/>
              </a:ext>
            </a:extLst>
          </p:cNvPr>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a:extLst>
              <a:ext uri="{FF2B5EF4-FFF2-40B4-BE49-F238E27FC236}">
                <a16:creationId xmlns:a16="http://schemas.microsoft.com/office/drawing/2014/main" id="{50DD7AAC-BADC-4ABC-AF9C-DCF8B2F739A1}"/>
              </a:ext>
            </a:extLst>
          </p:cNvPr>
          <p:cNvSpPr>
            <a:spLocks noGrp="1"/>
          </p:cNvSpPr>
          <p:nvPr>
            <p:ph type="sldNum" sz="quarter" idx="12"/>
          </p:nvPr>
        </p:nvSpPr>
        <p:spPr/>
        <p:txBody>
          <a:bodyPr/>
          <a:lstStyle/>
          <a:p>
            <a:fld id="{42FED94D-1BC6-49BA-A73C-7DC61633CD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29058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8463D-5563-44CC-9D02-5029F4AAF69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7C47FAB-8F39-401E-AFD1-598BAE974304}"/>
              </a:ext>
            </a:extLst>
          </p:cNvPr>
          <p:cNvSpPr>
            <a:spLocks noGrp="1"/>
          </p:cNvSpPr>
          <p:nvPr>
            <p:ph type="dt" sz="half" idx="10"/>
          </p:nvPr>
        </p:nvSpPr>
        <p:spPr/>
        <p:txBody>
          <a:bodyPr/>
          <a:lstStyle/>
          <a:p>
            <a:fld id="{6041AEA1-1567-4F46-8BB1-D82FA1F3D86F}" type="datetimeFigureOut">
              <a:rPr lang="en-GB" smtClean="0">
                <a:solidFill>
                  <a:prstClr val="black">
                    <a:tint val="75000"/>
                  </a:prstClr>
                </a:solidFill>
              </a:rPr>
              <a:pPr/>
              <a:t>06/04/2022</a:t>
            </a:fld>
            <a:endParaRPr lang="en-GB">
              <a:solidFill>
                <a:prstClr val="black">
                  <a:tint val="75000"/>
                </a:prstClr>
              </a:solidFill>
            </a:endParaRPr>
          </a:p>
        </p:txBody>
      </p:sp>
      <p:sp>
        <p:nvSpPr>
          <p:cNvPr id="4" name="Footer Placeholder 3">
            <a:extLst>
              <a:ext uri="{FF2B5EF4-FFF2-40B4-BE49-F238E27FC236}">
                <a16:creationId xmlns:a16="http://schemas.microsoft.com/office/drawing/2014/main" id="{549893EA-C35B-4DD3-89F4-E0215DDA900B}"/>
              </a:ext>
            </a:extLst>
          </p:cNvPr>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a:extLst>
              <a:ext uri="{FF2B5EF4-FFF2-40B4-BE49-F238E27FC236}">
                <a16:creationId xmlns:a16="http://schemas.microsoft.com/office/drawing/2014/main" id="{A1D261D0-C64E-4375-A199-9CA07D403F96}"/>
              </a:ext>
            </a:extLst>
          </p:cNvPr>
          <p:cNvSpPr>
            <a:spLocks noGrp="1"/>
          </p:cNvSpPr>
          <p:nvPr>
            <p:ph type="sldNum" sz="quarter" idx="12"/>
          </p:nvPr>
        </p:nvSpPr>
        <p:spPr/>
        <p:txBody>
          <a:bodyPr/>
          <a:lstStyle/>
          <a:p>
            <a:fld id="{42FED94D-1BC6-49BA-A73C-7DC61633CD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65584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AAF1AB-A737-4564-A202-4BB8E0E9B1A9}"/>
              </a:ext>
            </a:extLst>
          </p:cNvPr>
          <p:cNvSpPr>
            <a:spLocks noGrp="1"/>
          </p:cNvSpPr>
          <p:nvPr>
            <p:ph type="dt" sz="half" idx="10"/>
          </p:nvPr>
        </p:nvSpPr>
        <p:spPr/>
        <p:txBody>
          <a:bodyPr/>
          <a:lstStyle/>
          <a:p>
            <a:fld id="{6041AEA1-1567-4F46-8BB1-D82FA1F3D86F}" type="datetimeFigureOut">
              <a:rPr lang="en-GB" smtClean="0">
                <a:solidFill>
                  <a:prstClr val="black">
                    <a:tint val="75000"/>
                  </a:prstClr>
                </a:solidFill>
              </a:rPr>
              <a:pPr/>
              <a:t>06/04/2022</a:t>
            </a:fld>
            <a:endParaRPr lang="en-GB">
              <a:solidFill>
                <a:prstClr val="black">
                  <a:tint val="75000"/>
                </a:prstClr>
              </a:solidFill>
            </a:endParaRPr>
          </a:p>
        </p:txBody>
      </p:sp>
      <p:sp>
        <p:nvSpPr>
          <p:cNvPr id="3" name="Footer Placeholder 2">
            <a:extLst>
              <a:ext uri="{FF2B5EF4-FFF2-40B4-BE49-F238E27FC236}">
                <a16:creationId xmlns:a16="http://schemas.microsoft.com/office/drawing/2014/main" id="{959DF85E-3A44-4811-8AB8-A67120B48AA7}"/>
              </a:ext>
            </a:extLst>
          </p:cNvPr>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a:extLst>
              <a:ext uri="{FF2B5EF4-FFF2-40B4-BE49-F238E27FC236}">
                <a16:creationId xmlns:a16="http://schemas.microsoft.com/office/drawing/2014/main" id="{8C0FA5BE-7949-49BE-AC69-7F9EA4EBC7D6}"/>
              </a:ext>
            </a:extLst>
          </p:cNvPr>
          <p:cNvSpPr>
            <a:spLocks noGrp="1"/>
          </p:cNvSpPr>
          <p:nvPr>
            <p:ph type="sldNum" sz="quarter" idx="12"/>
          </p:nvPr>
        </p:nvSpPr>
        <p:spPr/>
        <p:txBody>
          <a:bodyPr/>
          <a:lstStyle/>
          <a:p>
            <a:fld id="{42FED94D-1BC6-49BA-A73C-7DC61633CD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11158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046C7-0D01-4A37-BF2B-ECA37231DC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23E9B1-A8CF-48DE-A4F3-C21DEDCD62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E73C005-3092-435E-B2F5-3D8E9481D4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FC2C26-FB11-4373-9160-33C91E12EF4E}"/>
              </a:ext>
            </a:extLst>
          </p:cNvPr>
          <p:cNvSpPr>
            <a:spLocks noGrp="1"/>
          </p:cNvSpPr>
          <p:nvPr>
            <p:ph type="dt" sz="half" idx="10"/>
          </p:nvPr>
        </p:nvSpPr>
        <p:spPr/>
        <p:txBody>
          <a:bodyPr/>
          <a:lstStyle/>
          <a:p>
            <a:fld id="{6041AEA1-1567-4F46-8BB1-D82FA1F3D86F}" type="datetimeFigureOut">
              <a:rPr lang="en-GB" smtClean="0">
                <a:solidFill>
                  <a:prstClr val="black">
                    <a:tint val="75000"/>
                  </a:prstClr>
                </a:solidFill>
              </a:rPr>
              <a:pPr/>
              <a:t>06/04/2022</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id="{18A01D5D-8637-4A97-B7DD-051DCF016FB8}"/>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id="{A89D13D9-5022-415A-BFB6-6D1C20AD8A54}"/>
              </a:ext>
            </a:extLst>
          </p:cNvPr>
          <p:cNvSpPr>
            <a:spLocks noGrp="1"/>
          </p:cNvSpPr>
          <p:nvPr>
            <p:ph type="sldNum" sz="quarter" idx="12"/>
          </p:nvPr>
        </p:nvSpPr>
        <p:spPr/>
        <p:txBody>
          <a:bodyPr/>
          <a:lstStyle/>
          <a:p>
            <a:fld id="{42FED94D-1BC6-49BA-A73C-7DC61633CD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1252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74620-4B97-4C55-BC3F-BE56B666CA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7E6BB10-5DDE-46E7-B68F-DA61831171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2EC6A17-B033-4E31-B2DF-D286575A49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4CB8A6-AC4F-42A7-826C-281DC8EC648C}"/>
              </a:ext>
            </a:extLst>
          </p:cNvPr>
          <p:cNvSpPr>
            <a:spLocks noGrp="1"/>
          </p:cNvSpPr>
          <p:nvPr>
            <p:ph type="dt" sz="half" idx="10"/>
          </p:nvPr>
        </p:nvSpPr>
        <p:spPr/>
        <p:txBody>
          <a:bodyPr/>
          <a:lstStyle/>
          <a:p>
            <a:fld id="{6041AEA1-1567-4F46-8BB1-D82FA1F3D86F}" type="datetimeFigureOut">
              <a:rPr lang="en-GB" smtClean="0">
                <a:solidFill>
                  <a:prstClr val="black">
                    <a:tint val="75000"/>
                  </a:prstClr>
                </a:solidFill>
              </a:rPr>
              <a:pPr/>
              <a:t>06/04/2022</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id="{C1B8A46D-4189-43C8-8F85-C9AAA854D9A5}"/>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id="{9A3B2DF5-FD64-4964-8047-9BA6BBD2CAC8}"/>
              </a:ext>
            </a:extLst>
          </p:cNvPr>
          <p:cNvSpPr>
            <a:spLocks noGrp="1"/>
          </p:cNvSpPr>
          <p:nvPr>
            <p:ph type="sldNum" sz="quarter" idx="12"/>
          </p:nvPr>
        </p:nvSpPr>
        <p:spPr/>
        <p:txBody>
          <a:bodyPr/>
          <a:lstStyle/>
          <a:p>
            <a:fld id="{42FED94D-1BC6-49BA-A73C-7DC61633CD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07388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C62C63-480C-4E9C-A775-65E2DDBABE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A0598BA-B3F0-4415-88C6-5B65395D5B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A8212C-A9E2-4201-BCD2-78105E86CA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41AEA1-1567-4F46-8BB1-D82FA1F3D86F}" type="datetimeFigureOut">
              <a:rPr lang="en-GB" smtClean="0">
                <a:solidFill>
                  <a:prstClr val="black">
                    <a:tint val="75000"/>
                  </a:prstClr>
                </a:solidFill>
              </a:rPr>
              <a:pPr/>
              <a:t>06/04/2022</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166614EB-7818-4C92-B312-78E81F52F9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89E11663-AA39-4FA2-AFC5-512E7BBDD4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FED94D-1BC6-49BA-A73C-7DC61633CD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169001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4.jpeg"/><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13.jpeg"/><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15.png"/><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jpe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7.jpe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11.jpg"/><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ter, sitting, table, dark&#10;&#10;Description automatically generated">
            <a:extLst>
              <a:ext uri="{FF2B5EF4-FFF2-40B4-BE49-F238E27FC236}">
                <a16:creationId xmlns:a16="http://schemas.microsoft.com/office/drawing/2014/main" id="{2760DE49-5701-4720-B841-FA347871AD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4068" y="5929451"/>
            <a:ext cx="12245544" cy="1181767"/>
          </a:xfrm>
          <a:prstGeom prst="rect">
            <a:avLst/>
          </a:prstGeom>
        </p:spPr>
      </p:pic>
      <p:sp>
        <p:nvSpPr>
          <p:cNvPr id="9" name="Rectangle: Rounded Corners 8">
            <a:extLst>
              <a:ext uri="{FF2B5EF4-FFF2-40B4-BE49-F238E27FC236}">
                <a16:creationId xmlns:a16="http://schemas.microsoft.com/office/drawing/2014/main" id="{7194D249-0686-42A9-9D57-2A15F4DFD30F}"/>
              </a:ext>
            </a:extLst>
          </p:cNvPr>
          <p:cNvSpPr/>
          <p:nvPr/>
        </p:nvSpPr>
        <p:spPr>
          <a:xfrm>
            <a:off x="204099" y="238536"/>
            <a:ext cx="1902998" cy="354482"/>
          </a:xfrm>
          <a:prstGeom prst="roundRect">
            <a:avLst/>
          </a:prstGeom>
          <a:solidFill>
            <a:srgbClr val="043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Rectangle: Rounded Corners 10">
            <a:extLst>
              <a:ext uri="{FF2B5EF4-FFF2-40B4-BE49-F238E27FC236}">
                <a16:creationId xmlns:a16="http://schemas.microsoft.com/office/drawing/2014/main" id="{670F7F8E-C2CB-41AF-B39D-E1025ACAF3DA}"/>
              </a:ext>
            </a:extLst>
          </p:cNvPr>
          <p:cNvSpPr/>
          <p:nvPr/>
        </p:nvSpPr>
        <p:spPr>
          <a:xfrm>
            <a:off x="2188072" y="238536"/>
            <a:ext cx="1902998" cy="354482"/>
          </a:xfrm>
          <a:prstGeom prst="roundRect">
            <a:avLst/>
          </a:prstGeom>
          <a:solidFill>
            <a:srgbClr val="57B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Rectangle: Rounded Corners 12">
            <a:extLst>
              <a:ext uri="{FF2B5EF4-FFF2-40B4-BE49-F238E27FC236}">
                <a16:creationId xmlns:a16="http://schemas.microsoft.com/office/drawing/2014/main" id="{2815F383-97C6-4D58-8703-3F0D14991D73}"/>
              </a:ext>
            </a:extLst>
          </p:cNvPr>
          <p:cNvSpPr/>
          <p:nvPr/>
        </p:nvSpPr>
        <p:spPr>
          <a:xfrm>
            <a:off x="4172045" y="238536"/>
            <a:ext cx="1902998" cy="354482"/>
          </a:xfrm>
          <a:prstGeom prst="roundRect">
            <a:avLst/>
          </a:prstGeom>
          <a:solidFill>
            <a:srgbClr val="5C8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Rectangle: Rounded Corners 14">
            <a:extLst>
              <a:ext uri="{FF2B5EF4-FFF2-40B4-BE49-F238E27FC236}">
                <a16:creationId xmlns:a16="http://schemas.microsoft.com/office/drawing/2014/main" id="{5E3422AF-07E0-40BF-8119-F8D07DAC6A2F}"/>
              </a:ext>
            </a:extLst>
          </p:cNvPr>
          <p:cNvSpPr/>
          <p:nvPr/>
        </p:nvSpPr>
        <p:spPr>
          <a:xfrm>
            <a:off x="6156018" y="238536"/>
            <a:ext cx="1902998" cy="354482"/>
          </a:xfrm>
          <a:prstGeom prst="roundRect">
            <a:avLst/>
          </a:prstGeom>
          <a:solidFill>
            <a:srgbClr val="8A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Rounded Corners 16">
            <a:extLst>
              <a:ext uri="{FF2B5EF4-FFF2-40B4-BE49-F238E27FC236}">
                <a16:creationId xmlns:a16="http://schemas.microsoft.com/office/drawing/2014/main" id="{48FB4D3A-2A0C-4EB2-9556-AAEA147AA89B}"/>
              </a:ext>
            </a:extLst>
          </p:cNvPr>
          <p:cNvSpPr/>
          <p:nvPr/>
        </p:nvSpPr>
        <p:spPr>
          <a:xfrm>
            <a:off x="8139991" y="238536"/>
            <a:ext cx="1902998" cy="354482"/>
          </a:xfrm>
          <a:prstGeom prst="roundRect">
            <a:avLst/>
          </a:prstGeom>
          <a:solidFill>
            <a:srgbClr val="B6A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Rectangle: Rounded Corners 18">
            <a:extLst>
              <a:ext uri="{FF2B5EF4-FFF2-40B4-BE49-F238E27FC236}">
                <a16:creationId xmlns:a16="http://schemas.microsoft.com/office/drawing/2014/main" id="{58B01F3C-B4AC-4C83-A7A7-587C660558D1}"/>
              </a:ext>
            </a:extLst>
          </p:cNvPr>
          <p:cNvSpPr/>
          <p:nvPr/>
        </p:nvSpPr>
        <p:spPr>
          <a:xfrm>
            <a:off x="10123964" y="238536"/>
            <a:ext cx="1902998" cy="354482"/>
          </a:xfrm>
          <a:prstGeom prst="roundRect">
            <a:avLst/>
          </a:prstGeom>
          <a:solidFill>
            <a:srgbClr val="AA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TextBox 20">
            <a:extLst>
              <a:ext uri="{FF2B5EF4-FFF2-40B4-BE49-F238E27FC236}">
                <a16:creationId xmlns:a16="http://schemas.microsoft.com/office/drawing/2014/main" id="{7637C593-B17F-443C-8C2E-D3982232853E}"/>
              </a:ext>
            </a:extLst>
          </p:cNvPr>
          <p:cNvSpPr txBox="1"/>
          <p:nvPr/>
        </p:nvSpPr>
        <p:spPr>
          <a:xfrm>
            <a:off x="204099" y="6579973"/>
            <a:ext cx="3263805" cy="338554"/>
          </a:xfrm>
          <a:prstGeom prst="rect">
            <a:avLst/>
          </a:prstGeom>
          <a:noFill/>
        </p:spPr>
        <p:txBody>
          <a:bodyPr wrap="square" rtlCol="0">
            <a:spAutoFit/>
          </a:bodyPr>
          <a:lstStyle/>
          <a:p>
            <a:r>
              <a:rPr lang="en-GB" sz="1600" dirty="0">
                <a:solidFill>
                  <a:prstClr val="white"/>
                </a:solidFill>
                <a:latin typeface="Segoe UI Black" panose="020B0A02040204020203" pitchFamily="34" charset="0"/>
                <a:ea typeface="Segoe UI Black" panose="020B0A02040204020203" pitchFamily="34" charset="0"/>
                <a:cs typeface="Arial" panose="020B0604020202020204" pitchFamily="34" charset="0"/>
              </a:rPr>
              <a:t>www.anglingtrust.net</a:t>
            </a:r>
          </a:p>
        </p:txBody>
      </p:sp>
      <p:sp>
        <p:nvSpPr>
          <p:cNvPr id="14" name="TextBox 13">
            <a:extLst>
              <a:ext uri="{FF2B5EF4-FFF2-40B4-BE49-F238E27FC236}">
                <a16:creationId xmlns:a16="http://schemas.microsoft.com/office/drawing/2014/main" id="{BE3AEB90-2FDC-4A55-A3AA-428D904863F8}"/>
              </a:ext>
            </a:extLst>
          </p:cNvPr>
          <p:cNvSpPr txBox="1"/>
          <p:nvPr/>
        </p:nvSpPr>
        <p:spPr>
          <a:xfrm>
            <a:off x="735291" y="776867"/>
            <a:ext cx="9879290" cy="646331"/>
          </a:xfrm>
          <a:prstGeom prst="rect">
            <a:avLst/>
          </a:prstGeom>
          <a:noFill/>
        </p:spPr>
        <p:txBody>
          <a:bodyPr wrap="square">
            <a:spAutoFit/>
          </a:bodyPr>
          <a:lstStyle/>
          <a:p>
            <a:pPr algn="ctr"/>
            <a:r>
              <a:rPr lang="en-GB" sz="3600" dirty="0">
                <a:latin typeface="Segoe UI Black" panose="020B0A02040204020203" pitchFamily="34" charset="0"/>
                <a:ea typeface="Segoe UI Black" panose="020B0A02040204020203" pitchFamily="34" charset="0"/>
              </a:rPr>
              <a:t>Methodologies  </a:t>
            </a:r>
          </a:p>
        </p:txBody>
      </p:sp>
      <p:sp>
        <p:nvSpPr>
          <p:cNvPr id="16" name="TextBox 15">
            <a:extLst>
              <a:ext uri="{FF2B5EF4-FFF2-40B4-BE49-F238E27FC236}">
                <a16:creationId xmlns:a16="http://schemas.microsoft.com/office/drawing/2014/main" id="{E15E9D8B-1CFE-4330-AB06-EB7839537CA0}"/>
              </a:ext>
            </a:extLst>
          </p:cNvPr>
          <p:cNvSpPr txBox="1"/>
          <p:nvPr/>
        </p:nvSpPr>
        <p:spPr>
          <a:xfrm>
            <a:off x="633167" y="1742320"/>
            <a:ext cx="10925666" cy="3373359"/>
          </a:xfrm>
          <a:prstGeom prst="rect">
            <a:avLst/>
          </a:prstGeom>
          <a:noFill/>
        </p:spPr>
        <p:txBody>
          <a:bodyPr wrap="square" rtlCol="0">
            <a:spAutoFit/>
          </a:bodyPr>
          <a:lstStyle/>
          <a:p>
            <a:pPr>
              <a:lnSpc>
                <a:spcPct val="150000"/>
              </a:lnSpc>
            </a:pPr>
            <a:r>
              <a:rPr lang="en-GB" dirty="0"/>
              <a:t>Although this document is focussed on best practices for the </a:t>
            </a:r>
            <a:r>
              <a:rPr lang="en-GB" b="1" dirty="0"/>
              <a:t>manual removal </a:t>
            </a:r>
            <a:r>
              <a:rPr lang="en-GB" dirty="0"/>
              <a:t>of Floating Pennywort, there are other effective removal techniques. These include:</a:t>
            </a:r>
          </a:p>
          <a:p>
            <a:pPr>
              <a:lnSpc>
                <a:spcPct val="150000"/>
              </a:lnSpc>
            </a:pPr>
            <a:endParaRPr lang="en-GB" dirty="0"/>
          </a:p>
          <a:p>
            <a:pPr marL="285750" indent="-285750">
              <a:lnSpc>
                <a:spcPct val="150000"/>
              </a:lnSpc>
              <a:buFont typeface="Arial" panose="020B0604020202020204" pitchFamily="34" charset="0"/>
              <a:buChar char="•"/>
            </a:pPr>
            <a:r>
              <a:rPr lang="en-GB" dirty="0"/>
              <a:t>Mechanical – using mechanical equipment to cut and lift onto the bank</a:t>
            </a:r>
          </a:p>
          <a:p>
            <a:pPr marL="285750" indent="-285750">
              <a:lnSpc>
                <a:spcPct val="150000"/>
              </a:lnSpc>
              <a:buFont typeface="Arial" panose="020B0604020202020204" pitchFamily="34" charset="0"/>
              <a:buChar char="•"/>
            </a:pPr>
            <a:r>
              <a:rPr lang="en-GB" dirty="0"/>
              <a:t>Chemical – license holders only can use Glyphosate chemicals to spray Floating Pennywort</a:t>
            </a:r>
          </a:p>
          <a:p>
            <a:pPr marL="285750" indent="-285750">
              <a:lnSpc>
                <a:spcPct val="150000"/>
              </a:lnSpc>
              <a:buFont typeface="Arial" panose="020B0604020202020204" pitchFamily="34" charset="0"/>
              <a:buChar char="•"/>
            </a:pPr>
            <a:r>
              <a:rPr lang="en-GB" dirty="0"/>
              <a:t>(Future) Bio-control – using Floating Pennywort eating weevils (Argentinian Weevil - </a:t>
            </a:r>
            <a:r>
              <a:rPr lang="en-GB" i="1" dirty="0" err="1">
                <a:solidFill>
                  <a:srgbClr val="202124"/>
                </a:solidFill>
                <a:latin typeface="Calibri" panose="020F0502020204030204" pitchFamily="34" charset="0"/>
              </a:rPr>
              <a:t>L</a:t>
            </a:r>
            <a:r>
              <a:rPr lang="en-GB" sz="1800" i="1" dirty="0" err="1">
                <a:solidFill>
                  <a:srgbClr val="202124"/>
                </a:solidFill>
                <a:effectLst/>
                <a:latin typeface="Calibri" panose="020F0502020204030204" pitchFamily="34" charset="0"/>
                <a:ea typeface="Calibri" panose="020F0502020204030204" pitchFamily="34" charset="0"/>
              </a:rPr>
              <a:t>istronatus</a:t>
            </a:r>
            <a:r>
              <a:rPr lang="en-GB" sz="1800" i="1" dirty="0">
                <a:solidFill>
                  <a:srgbClr val="202124"/>
                </a:solidFill>
                <a:effectLst/>
                <a:latin typeface="Calibri" panose="020F0502020204030204" pitchFamily="34" charset="0"/>
                <a:ea typeface="Calibri" panose="020F0502020204030204" pitchFamily="34" charset="0"/>
              </a:rPr>
              <a:t> </a:t>
            </a:r>
            <a:r>
              <a:rPr lang="en-GB" i="1" dirty="0">
                <a:solidFill>
                  <a:srgbClr val="202124"/>
                </a:solidFill>
                <a:latin typeface="Calibri" panose="020F0502020204030204" pitchFamily="34" charset="0"/>
                <a:ea typeface="Calibri" panose="020F0502020204030204" pitchFamily="34" charset="0"/>
              </a:rPr>
              <a:t>El</a:t>
            </a:r>
            <a:r>
              <a:rPr lang="en-GB" sz="1800" i="1" dirty="0">
                <a:solidFill>
                  <a:srgbClr val="202124"/>
                </a:solidFill>
                <a:effectLst/>
                <a:latin typeface="Calibri" panose="020F0502020204030204" pitchFamily="34" charset="0"/>
                <a:ea typeface="Calibri" panose="020F0502020204030204" pitchFamily="34" charset="0"/>
              </a:rPr>
              <a:t>ongatus</a:t>
            </a:r>
            <a:r>
              <a:rPr lang="en-GB" b="0" i="1" dirty="0">
                <a:solidFill>
                  <a:srgbClr val="202124"/>
                </a:solidFill>
                <a:effectLst/>
              </a:rPr>
              <a:t>)</a:t>
            </a:r>
          </a:p>
          <a:p>
            <a:pPr marL="285750" indent="-285750">
              <a:lnSpc>
                <a:spcPct val="150000"/>
              </a:lnSpc>
              <a:buFont typeface="Arial" panose="020B0604020202020204" pitchFamily="34" charset="0"/>
              <a:buChar char="•"/>
            </a:pPr>
            <a:r>
              <a:rPr lang="en-GB" dirty="0">
                <a:solidFill>
                  <a:srgbClr val="202124"/>
                </a:solidFill>
              </a:rPr>
              <a:t>Manual – </a:t>
            </a:r>
            <a:r>
              <a:rPr lang="en-GB" b="1" dirty="0">
                <a:solidFill>
                  <a:srgbClr val="202124"/>
                </a:solidFill>
              </a:rPr>
              <a:t>WHICH THIS DOCUMENT IS FOCUSSED ON</a:t>
            </a:r>
          </a:p>
          <a:p>
            <a:pPr marL="285750" indent="-285750">
              <a:lnSpc>
                <a:spcPct val="150000"/>
              </a:lnSpc>
              <a:buFont typeface="Arial" panose="020B0604020202020204" pitchFamily="34" charset="0"/>
              <a:buChar char="•"/>
            </a:pPr>
            <a:endParaRPr lang="en-GB" dirty="0"/>
          </a:p>
        </p:txBody>
      </p:sp>
      <p:pic>
        <p:nvPicPr>
          <p:cNvPr id="3" name="Video 2">
            <a:hlinkClick r:id="" action="ppaction://media"/>
            <a:extLst>
              <a:ext uri="{FF2B5EF4-FFF2-40B4-BE49-F238E27FC236}">
                <a16:creationId xmlns:a16="http://schemas.microsoft.com/office/drawing/2014/main" id="{F6CB56FC-FC44-4011-9A74-705591E7BBB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96954831"/>
      </p:ext>
    </p:extLst>
  </p:cSld>
  <p:clrMapOvr>
    <a:masterClrMapping/>
  </p:clrMapOvr>
  <mc:AlternateContent xmlns:mc="http://schemas.openxmlformats.org/markup-compatibility/2006" xmlns:p14="http://schemas.microsoft.com/office/powerpoint/2010/main">
    <mc:Choice Requires="p14">
      <p:transition spd="slow" p14:dur="2000" advTm="54676"/>
    </mc:Choice>
    <mc:Fallback xmlns="">
      <p:transition spd="slow" advTm="54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ter, sitting, table, dark&#10;&#10;Description automatically generated">
            <a:extLst>
              <a:ext uri="{FF2B5EF4-FFF2-40B4-BE49-F238E27FC236}">
                <a16:creationId xmlns:a16="http://schemas.microsoft.com/office/drawing/2014/main" id="{2760DE49-5701-4720-B841-FA347871AD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4068" y="5929451"/>
            <a:ext cx="12245544" cy="1181767"/>
          </a:xfrm>
          <a:prstGeom prst="rect">
            <a:avLst/>
          </a:prstGeom>
        </p:spPr>
      </p:pic>
      <p:sp>
        <p:nvSpPr>
          <p:cNvPr id="9" name="Rectangle: Rounded Corners 8">
            <a:extLst>
              <a:ext uri="{FF2B5EF4-FFF2-40B4-BE49-F238E27FC236}">
                <a16:creationId xmlns:a16="http://schemas.microsoft.com/office/drawing/2014/main" id="{7194D249-0686-42A9-9D57-2A15F4DFD30F}"/>
              </a:ext>
            </a:extLst>
          </p:cNvPr>
          <p:cNvSpPr/>
          <p:nvPr/>
        </p:nvSpPr>
        <p:spPr>
          <a:xfrm>
            <a:off x="204099" y="238536"/>
            <a:ext cx="1902998" cy="354482"/>
          </a:xfrm>
          <a:prstGeom prst="roundRect">
            <a:avLst/>
          </a:prstGeom>
          <a:solidFill>
            <a:srgbClr val="043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Rectangle: Rounded Corners 10">
            <a:extLst>
              <a:ext uri="{FF2B5EF4-FFF2-40B4-BE49-F238E27FC236}">
                <a16:creationId xmlns:a16="http://schemas.microsoft.com/office/drawing/2014/main" id="{670F7F8E-C2CB-41AF-B39D-E1025ACAF3DA}"/>
              </a:ext>
            </a:extLst>
          </p:cNvPr>
          <p:cNvSpPr/>
          <p:nvPr/>
        </p:nvSpPr>
        <p:spPr>
          <a:xfrm>
            <a:off x="2188072" y="238536"/>
            <a:ext cx="1902998" cy="354482"/>
          </a:xfrm>
          <a:prstGeom prst="roundRect">
            <a:avLst/>
          </a:prstGeom>
          <a:solidFill>
            <a:srgbClr val="57B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Rectangle: Rounded Corners 12">
            <a:extLst>
              <a:ext uri="{FF2B5EF4-FFF2-40B4-BE49-F238E27FC236}">
                <a16:creationId xmlns:a16="http://schemas.microsoft.com/office/drawing/2014/main" id="{2815F383-97C6-4D58-8703-3F0D14991D73}"/>
              </a:ext>
            </a:extLst>
          </p:cNvPr>
          <p:cNvSpPr/>
          <p:nvPr/>
        </p:nvSpPr>
        <p:spPr>
          <a:xfrm>
            <a:off x="4172045" y="238536"/>
            <a:ext cx="1902998" cy="354482"/>
          </a:xfrm>
          <a:prstGeom prst="roundRect">
            <a:avLst/>
          </a:prstGeom>
          <a:solidFill>
            <a:srgbClr val="5C8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Rectangle: Rounded Corners 14">
            <a:extLst>
              <a:ext uri="{FF2B5EF4-FFF2-40B4-BE49-F238E27FC236}">
                <a16:creationId xmlns:a16="http://schemas.microsoft.com/office/drawing/2014/main" id="{5E3422AF-07E0-40BF-8119-F8D07DAC6A2F}"/>
              </a:ext>
            </a:extLst>
          </p:cNvPr>
          <p:cNvSpPr/>
          <p:nvPr/>
        </p:nvSpPr>
        <p:spPr>
          <a:xfrm>
            <a:off x="6156018" y="238536"/>
            <a:ext cx="1902998" cy="354482"/>
          </a:xfrm>
          <a:prstGeom prst="roundRect">
            <a:avLst/>
          </a:prstGeom>
          <a:solidFill>
            <a:srgbClr val="8A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Rounded Corners 16">
            <a:extLst>
              <a:ext uri="{FF2B5EF4-FFF2-40B4-BE49-F238E27FC236}">
                <a16:creationId xmlns:a16="http://schemas.microsoft.com/office/drawing/2014/main" id="{48FB4D3A-2A0C-4EB2-9556-AAEA147AA89B}"/>
              </a:ext>
            </a:extLst>
          </p:cNvPr>
          <p:cNvSpPr/>
          <p:nvPr/>
        </p:nvSpPr>
        <p:spPr>
          <a:xfrm>
            <a:off x="8139991" y="238536"/>
            <a:ext cx="1902998" cy="354482"/>
          </a:xfrm>
          <a:prstGeom prst="roundRect">
            <a:avLst/>
          </a:prstGeom>
          <a:solidFill>
            <a:srgbClr val="B6A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Rectangle: Rounded Corners 18">
            <a:extLst>
              <a:ext uri="{FF2B5EF4-FFF2-40B4-BE49-F238E27FC236}">
                <a16:creationId xmlns:a16="http://schemas.microsoft.com/office/drawing/2014/main" id="{58B01F3C-B4AC-4C83-A7A7-587C660558D1}"/>
              </a:ext>
            </a:extLst>
          </p:cNvPr>
          <p:cNvSpPr/>
          <p:nvPr/>
        </p:nvSpPr>
        <p:spPr>
          <a:xfrm>
            <a:off x="10123964" y="238536"/>
            <a:ext cx="1902998" cy="354482"/>
          </a:xfrm>
          <a:prstGeom prst="roundRect">
            <a:avLst/>
          </a:prstGeom>
          <a:solidFill>
            <a:srgbClr val="AA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TextBox 20">
            <a:extLst>
              <a:ext uri="{FF2B5EF4-FFF2-40B4-BE49-F238E27FC236}">
                <a16:creationId xmlns:a16="http://schemas.microsoft.com/office/drawing/2014/main" id="{7637C593-B17F-443C-8C2E-D3982232853E}"/>
              </a:ext>
            </a:extLst>
          </p:cNvPr>
          <p:cNvSpPr txBox="1"/>
          <p:nvPr/>
        </p:nvSpPr>
        <p:spPr>
          <a:xfrm>
            <a:off x="204099" y="6579973"/>
            <a:ext cx="3263805" cy="338554"/>
          </a:xfrm>
          <a:prstGeom prst="rect">
            <a:avLst/>
          </a:prstGeom>
          <a:noFill/>
        </p:spPr>
        <p:txBody>
          <a:bodyPr wrap="square" rtlCol="0">
            <a:spAutoFit/>
          </a:bodyPr>
          <a:lstStyle/>
          <a:p>
            <a:r>
              <a:rPr lang="en-GB" sz="1600" dirty="0">
                <a:solidFill>
                  <a:prstClr val="white"/>
                </a:solidFill>
                <a:latin typeface="Segoe UI Black" panose="020B0A02040204020203" pitchFamily="34" charset="0"/>
                <a:ea typeface="Segoe UI Black" panose="020B0A02040204020203" pitchFamily="34" charset="0"/>
                <a:cs typeface="Arial" panose="020B0604020202020204" pitchFamily="34" charset="0"/>
              </a:rPr>
              <a:t>www.anglingtrust.net</a:t>
            </a:r>
          </a:p>
        </p:txBody>
      </p:sp>
      <p:pic>
        <p:nvPicPr>
          <p:cNvPr id="14" name="Picture 6">
            <a:extLst>
              <a:ext uri="{FF2B5EF4-FFF2-40B4-BE49-F238E27FC236}">
                <a16:creationId xmlns:a16="http://schemas.microsoft.com/office/drawing/2014/main" id="{CE6B5572-8AB2-4AC7-AC37-085C4363301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8080" y="2192053"/>
            <a:ext cx="5720690" cy="3814970"/>
          </a:xfrm>
          <a:prstGeom prst="rect">
            <a:avLst/>
          </a:prstGeom>
          <a:noFill/>
          <a:effectLst>
            <a:softEdge rad="101600"/>
          </a:effectLst>
          <a:extLst>
            <a:ext uri="{909E8E84-426E-40DD-AFC4-6F175D3DCCD1}">
              <a14:hiddenFill xmlns:a14="http://schemas.microsoft.com/office/drawing/2010/main">
                <a:solidFill>
                  <a:srgbClr val="FFFFFF"/>
                </a:solidFill>
              </a14:hiddenFill>
            </a:ext>
          </a:extLst>
        </p:spPr>
      </p:pic>
      <p:pic>
        <p:nvPicPr>
          <p:cNvPr id="18" name="Picture 2" descr="Removing pennywort - Creating a better place">
            <a:extLst>
              <a:ext uri="{FF2B5EF4-FFF2-40B4-BE49-F238E27FC236}">
                <a16:creationId xmlns:a16="http://schemas.microsoft.com/office/drawing/2014/main" id="{174C6795-4673-4230-9D46-FA30E443A5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0918" y="2192053"/>
            <a:ext cx="5813288" cy="3814970"/>
          </a:xfrm>
          <a:prstGeom prst="rect">
            <a:avLst/>
          </a:prstGeom>
          <a:noFill/>
          <a:effectLst>
            <a:softEdge rad="76200"/>
          </a:effectLst>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1882D407-88FA-4688-AB8E-C7EC7093C6B6}"/>
              </a:ext>
            </a:extLst>
          </p:cNvPr>
          <p:cNvSpPr txBox="1"/>
          <p:nvPr/>
        </p:nvSpPr>
        <p:spPr>
          <a:xfrm>
            <a:off x="301658" y="942680"/>
            <a:ext cx="5533534" cy="923330"/>
          </a:xfrm>
          <a:prstGeom prst="rect">
            <a:avLst/>
          </a:prstGeom>
          <a:noFill/>
        </p:spPr>
        <p:txBody>
          <a:bodyPr wrap="square" rtlCol="0">
            <a:spAutoFit/>
          </a:bodyPr>
          <a:lstStyle/>
          <a:p>
            <a:pPr marL="285750" indent="-285750">
              <a:buFont typeface="Arial" panose="020B0604020202020204" pitchFamily="34" charset="0"/>
              <a:buChar char="•"/>
            </a:pPr>
            <a:r>
              <a:rPr lang="en-GB" b="1" dirty="0"/>
              <a:t>Volunteers with a canoe full of Floating Pennywort at maximum weight capacity, waiting for the bankside volunteers to help them offload </a:t>
            </a:r>
          </a:p>
        </p:txBody>
      </p:sp>
      <p:sp>
        <p:nvSpPr>
          <p:cNvPr id="22" name="TextBox 21">
            <a:extLst>
              <a:ext uri="{FF2B5EF4-FFF2-40B4-BE49-F238E27FC236}">
                <a16:creationId xmlns:a16="http://schemas.microsoft.com/office/drawing/2014/main" id="{259863FC-83FD-4BF7-A712-8E73CA6207C2}"/>
              </a:ext>
            </a:extLst>
          </p:cNvPr>
          <p:cNvSpPr txBox="1"/>
          <p:nvPr/>
        </p:nvSpPr>
        <p:spPr>
          <a:xfrm>
            <a:off x="6474617" y="952728"/>
            <a:ext cx="5165889" cy="646331"/>
          </a:xfrm>
          <a:prstGeom prst="rect">
            <a:avLst/>
          </a:prstGeom>
          <a:noFill/>
        </p:spPr>
        <p:txBody>
          <a:bodyPr wrap="square" rtlCol="0">
            <a:spAutoFit/>
          </a:bodyPr>
          <a:lstStyle/>
          <a:p>
            <a:pPr marL="285750" indent="-285750">
              <a:buFont typeface="Arial" panose="020B0604020202020204" pitchFamily="34" charset="0"/>
              <a:buChar char="•"/>
            </a:pPr>
            <a:r>
              <a:rPr lang="en-GB" b="1" dirty="0"/>
              <a:t>A spacious flat bottomed boat, ideal for 2-3 volunteers to deploy the “Cut &amp; Float” method </a:t>
            </a:r>
          </a:p>
        </p:txBody>
      </p:sp>
      <p:pic>
        <p:nvPicPr>
          <p:cNvPr id="4" name="Video 3">
            <a:hlinkClick r:id="" action="ppaction://media"/>
            <a:extLst>
              <a:ext uri="{FF2B5EF4-FFF2-40B4-BE49-F238E27FC236}">
                <a16:creationId xmlns:a16="http://schemas.microsoft.com/office/drawing/2014/main" id="{F2EB361C-BA02-4E3A-815B-9F3389A33BA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942752892"/>
      </p:ext>
    </p:extLst>
  </p:cSld>
  <p:clrMapOvr>
    <a:masterClrMapping/>
  </p:clrMapOvr>
  <mc:AlternateContent xmlns:mc="http://schemas.openxmlformats.org/markup-compatibility/2006" xmlns:p14="http://schemas.microsoft.com/office/powerpoint/2010/main">
    <mc:Choice Requires="p14">
      <p:transition spd="slow" p14:dur="2000" advTm="46369"/>
    </mc:Choice>
    <mc:Fallback xmlns="">
      <p:transition spd="slow" advTm="46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ter, sitting, table, dark&#10;&#10;Description automatically generated">
            <a:extLst>
              <a:ext uri="{FF2B5EF4-FFF2-40B4-BE49-F238E27FC236}">
                <a16:creationId xmlns:a16="http://schemas.microsoft.com/office/drawing/2014/main" id="{2760DE49-5701-4720-B841-FA347871AD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4068" y="5929451"/>
            <a:ext cx="12245544" cy="1181767"/>
          </a:xfrm>
          <a:prstGeom prst="rect">
            <a:avLst/>
          </a:prstGeom>
        </p:spPr>
      </p:pic>
      <p:sp>
        <p:nvSpPr>
          <p:cNvPr id="9" name="Rectangle: Rounded Corners 8">
            <a:extLst>
              <a:ext uri="{FF2B5EF4-FFF2-40B4-BE49-F238E27FC236}">
                <a16:creationId xmlns:a16="http://schemas.microsoft.com/office/drawing/2014/main" id="{7194D249-0686-42A9-9D57-2A15F4DFD30F}"/>
              </a:ext>
            </a:extLst>
          </p:cNvPr>
          <p:cNvSpPr/>
          <p:nvPr/>
        </p:nvSpPr>
        <p:spPr>
          <a:xfrm>
            <a:off x="204099" y="238536"/>
            <a:ext cx="1902998" cy="354482"/>
          </a:xfrm>
          <a:prstGeom prst="roundRect">
            <a:avLst/>
          </a:prstGeom>
          <a:solidFill>
            <a:srgbClr val="043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Rectangle: Rounded Corners 10">
            <a:extLst>
              <a:ext uri="{FF2B5EF4-FFF2-40B4-BE49-F238E27FC236}">
                <a16:creationId xmlns:a16="http://schemas.microsoft.com/office/drawing/2014/main" id="{670F7F8E-C2CB-41AF-B39D-E1025ACAF3DA}"/>
              </a:ext>
            </a:extLst>
          </p:cNvPr>
          <p:cNvSpPr/>
          <p:nvPr/>
        </p:nvSpPr>
        <p:spPr>
          <a:xfrm>
            <a:off x="2188072" y="238536"/>
            <a:ext cx="1902998" cy="354482"/>
          </a:xfrm>
          <a:prstGeom prst="roundRect">
            <a:avLst/>
          </a:prstGeom>
          <a:solidFill>
            <a:srgbClr val="57B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Rectangle: Rounded Corners 12">
            <a:extLst>
              <a:ext uri="{FF2B5EF4-FFF2-40B4-BE49-F238E27FC236}">
                <a16:creationId xmlns:a16="http://schemas.microsoft.com/office/drawing/2014/main" id="{2815F383-97C6-4D58-8703-3F0D14991D73}"/>
              </a:ext>
            </a:extLst>
          </p:cNvPr>
          <p:cNvSpPr/>
          <p:nvPr/>
        </p:nvSpPr>
        <p:spPr>
          <a:xfrm>
            <a:off x="4172045" y="238536"/>
            <a:ext cx="1902998" cy="354482"/>
          </a:xfrm>
          <a:prstGeom prst="roundRect">
            <a:avLst/>
          </a:prstGeom>
          <a:solidFill>
            <a:srgbClr val="5C8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Rectangle: Rounded Corners 14">
            <a:extLst>
              <a:ext uri="{FF2B5EF4-FFF2-40B4-BE49-F238E27FC236}">
                <a16:creationId xmlns:a16="http://schemas.microsoft.com/office/drawing/2014/main" id="{5E3422AF-07E0-40BF-8119-F8D07DAC6A2F}"/>
              </a:ext>
            </a:extLst>
          </p:cNvPr>
          <p:cNvSpPr/>
          <p:nvPr/>
        </p:nvSpPr>
        <p:spPr>
          <a:xfrm>
            <a:off x="6156018" y="238536"/>
            <a:ext cx="1902998" cy="354482"/>
          </a:xfrm>
          <a:prstGeom prst="roundRect">
            <a:avLst/>
          </a:prstGeom>
          <a:solidFill>
            <a:srgbClr val="8A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Rounded Corners 16">
            <a:extLst>
              <a:ext uri="{FF2B5EF4-FFF2-40B4-BE49-F238E27FC236}">
                <a16:creationId xmlns:a16="http://schemas.microsoft.com/office/drawing/2014/main" id="{48FB4D3A-2A0C-4EB2-9556-AAEA147AA89B}"/>
              </a:ext>
            </a:extLst>
          </p:cNvPr>
          <p:cNvSpPr/>
          <p:nvPr/>
        </p:nvSpPr>
        <p:spPr>
          <a:xfrm>
            <a:off x="8139991" y="238536"/>
            <a:ext cx="1902998" cy="354482"/>
          </a:xfrm>
          <a:prstGeom prst="roundRect">
            <a:avLst/>
          </a:prstGeom>
          <a:solidFill>
            <a:srgbClr val="B6A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Rectangle: Rounded Corners 18">
            <a:extLst>
              <a:ext uri="{FF2B5EF4-FFF2-40B4-BE49-F238E27FC236}">
                <a16:creationId xmlns:a16="http://schemas.microsoft.com/office/drawing/2014/main" id="{58B01F3C-B4AC-4C83-A7A7-587C660558D1}"/>
              </a:ext>
            </a:extLst>
          </p:cNvPr>
          <p:cNvSpPr/>
          <p:nvPr/>
        </p:nvSpPr>
        <p:spPr>
          <a:xfrm>
            <a:off x="10123964" y="238536"/>
            <a:ext cx="1902998" cy="354482"/>
          </a:xfrm>
          <a:prstGeom prst="roundRect">
            <a:avLst/>
          </a:prstGeom>
          <a:solidFill>
            <a:srgbClr val="AA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TextBox 20">
            <a:extLst>
              <a:ext uri="{FF2B5EF4-FFF2-40B4-BE49-F238E27FC236}">
                <a16:creationId xmlns:a16="http://schemas.microsoft.com/office/drawing/2014/main" id="{7637C593-B17F-443C-8C2E-D3982232853E}"/>
              </a:ext>
            </a:extLst>
          </p:cNvPr>
          <p:cNvSpPr txBox="1"/>
          <p:nvPr/>
        </p:nvSpPr>
        <p:spPr>
          <a:xfrm>
            <a:off x="204099" y="6579973"/>
            <a:ext cx="3263805" cy="338554"/>
          </a:xfrm>
          <a:prstGeom prst="rect">
            <a:avLst/>
          </a:prstGeom>
          <a:noFill/>
        </p:spPr>
        <p:txBody>
          <a:bodyPr wrap="square" rtlCol="0">
            <a:spAutoFit/>
          </a:bodyPr>
          <a:lstStyle/>
          <a:p>
            <a:r>
              <a:rPr lang="en-GB" sz="1600" dirty="0">
                <a:solidFill>
                  <a:prstClr val="white"/>
                </a:solidFill>
                <a:latin typeface="Segoe UI Black" panose="020B0A02040204020203" pitchFamily="34" charset="0"/>
                <a:ea typeface="Segoe UI Black" panose="020B0A02040204020203" pitchFamily="34" charset="0"/>
                <a:cs typeface="Arial" panose="020B0604020202020204" pitchFamily="34" charset="0"/>
              </a:rPr>
              <a:t>www.anglingtrust.net</a:t>
            </a:r>
          </a:p>
        </p:txBody>
      </p:sp>
      <p:sp>
        <p:nvSpPr>
          <p:cNvPr id="16" name="TextBox 15">
            <a:extLst>
              <a:ext uri="{FF2B5EF4-FFF2-40B4-BE49-F238E27FC236}">
                <a16:creationId xmlns:a16="http://schemas.microsoft.com/office/drawing/2014/main" id="{2529756E-B2E3-4876-8EF0-3A9E199E3F8F}"/>
              </a:ext>
            </a:extLst>
          </p:cNvPr>
          <p:cNvSpPr txBox="1"/>
          <p:nvPr/>
        </p:nvSpPr>
        <p:spPr>
          <a:xfrm>
            <a:off x="772998" y="683873"/>
            <a:ext cx="10350631" cy="707886"/>
          </a:xfrm>
          <a:prstGeom prst="rect">
            <a:avLst/>
          </a:prstGeom>
          <a:noFill/>
        </p:spPr>
        <p:txBody>
          <a:bodyPr wrap="square" rtlCol="0">
            <a:spAutoFit/>
          </a:bodyPr>
          <a:lstStyle/>
          <a:p>
            <a:pPr algn="ctr"/>
            <a:r>
              <a:rPr lang="en-GB" sz="4000" dirty="0">
                <a:latin typeface="Segoe UI Black" panose="020B0A02040204020203" pitchFamily="34" charset="0"/>
                <a:ea typeface="Segoe UI Black" panose="020B0A02040204020203" pitchFamily="34" charset="0"/>
              </a:rPr>
              <a:t>Working On The Water Essentials </a:t>
            </a:r>
          </a:p>
        </p:txBody>
      </p:sp>
      <p:sp>
        <p:nvSpPr>
          <p:cNvPr id="23" name="TextBox 22">
            <a:extLst>
              <a:ext uri="{FF2B5EF4-FFF2-40B4-BE49-F238E27FC236}">
                <a16:creationId xmlns:a16="http://schemas.microsoft.com/office/drawing/2014/main" id="{6407D178-E749-49AC-9073-D178E2AAF211}"/>
              </a:ext>
            </a:extLst>
          </p:cNvPr>
          <p:cNvSpPr txBox="1"/>
          <p:nvPr/>
        </p:nvSpPr>
        <p:spPr>
          <a:xfrm>
            <a:off x="716752" y="1391759"/>
            <a:ext cx="10878532" cy="4619854"/>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dirty="0"/>
              <a:t>Boat/Vessel - Kayaks and Canoes can be used (depending on volunteer experience and comfortability)</a:t>
            </a:r>
          </a:p>
          <a:p>
            <a:pPr marL="285750" indent="-285750">
              <a:lnSpc>
                <a:spcPct val="150000"/>
              </a:lnSpc>
              <a:buFont typeface="Arial" panose="020B0604020202020204" pitchFamily="34" charset="0"/>
              <a:buChar char="•"/>
            </a:pPr>
            <a:r>
              <a:rPr lang="en-GB" dirty="0"/>
              <a:t>Life Jacket/Buoyancy Aid</a:t>
            </a:r>
          </a:p>
          <a:p>
            <a:pPr marL="285750" indent="-285750">
              <a:lnSpc>
                <a:spcPct val="150000"/>
              </a:lnSpc>
              <a:buFont typeface="Arial" panose="020B0604020202020204" pitchFamily="34" charset="0"/>
              <a:buChar char="•"/>
            </a:pPr>
            <a:r>
              <a:rPr lang="en-GB" dirty="0"/>
              <a:t>Throw Ropes</a:t>
            </a:r>
          </a:p>
          <a:p>
            <a:pPr marL="285750" indent="-285750">
              <a:lnSpc>
                <a:spcPct val="150000"/>
              </a:lnSpc>
              <a:buFont typeface="Arial" panose="020B0604020202020204" pitchFamily="34" charset="0"/>
              <a:buChar char="•"/>
            </a:pPr>
            <a:r>
              <a:rPr lang="en-GB" dirty="0"/>
              <a:t>Whistle </a:t>
            </a:r>
          </a:p>
          <a:p>
            <a:pPr marL="285750" indent="-285750">
              <a:lnSpc>
                <a:spcPct val="150000"/>
              </a:lnSpc>
              <a:buFont typeface="Arial" panose="020B0604020202020204" pitchFamily="34" charset="0"/>
              <a:buChar char="•"/>
            </a:pPr>
            <a:r>
              <a:rPr lang="en-GB" dirty="0"/>
              <a:t>Protective Gloves </a:t>
            </a:r>
          </a:p>
          <a:p>
            <a:pPr marL="285750" indent="-285750">
              <a:lnSpc>
                <a:spcPct val="150000"/>
              </a:lnSpc>
              <a:buFont typeface="Arial" panose="020B0604020202020204" pitchFamily="34" charset="0"/>
              <a:buChar char="•"/>
            </a:pPr>
            <a:r>
              <a:rPr lang="en-GB" dirty="0"/>
              <a:t>Trug Buckets</a:t>
            </a:r>
          </a:p>
          <a:p>
            <a:pPr marL="285750" indent="-285750">
              <a:lnSpc>
                <a:spcPct val="150000"/>
              </a:lnSpc>
              <a:buFont typeface="Arial" panose="020B0604020202020204" pitchFamily="34" charset="0"/>
              <a:buChar char="•"/>
            </a:pPr>
            <a:r>
              <a:rPr lang="en-GB" dirty="0"/>
              <a:t>Oars (If Needed) </a:t>
            </a:r>
          </a:p>
          <a:p>
            <a:pPr marL="285750" indent="-285750">
              <a:lnSpc>
                <a:spcPct val="150000"/>
              </a:lnSpc>
              <a:buFont typeface="Arial" panose="020B0604020202020204" pitchFamily="34" charset="0"/>
              <a:buChar char="•"/>
            </a:pPr>
            <a:r>
              <a:rPr lang="en-GB" dirty="0"/>
              <a:t>Hand Saw </a:t>
            </a:r>
          </a:p>
          <a:p>
            <a:pPr marL="285750" indent="-285750">
              <a:lnSpc>
                <a:spcPct val="150000"/>
              </a:lnSpc>
              <a:buFont typeface="Arial" panose="020B0604020202020204" pitchFamily="34" charset="0"/>
              <a:buChar char="•"/>
            </a:pPr>
            <a:r>
              <a:rPr lang="en-GB" dirty="0"/>
              <a:t>Hand Sanitiser </a:t>
            </a:r>
          </a:p>
          <a:p>
            <a:pPr marL="285750" indent="-285750">
              <a:lnSpc>
                <a:spcPct val="150000"/>
              </a:lnSpc>
              <a:buFont typeface="Arial" panose="020B0604020202020204" pitchFamily="34" charset="0"/>
              <a:buChar char="•"/>
            </a:pPr>
            <a:r>
              <a:rPr lang="en-GB" dirty="0"/>
              <a:t>First Aid Kit </a:t>
            </a:r>
          </a:p>
          <a:p>
            <a:pPr marL="285750" indent="-285750">
              <a:lnSpc>
                <a:spcPct val="150000"/>
              </a:lnSpc>
              <a:buFont typeface="Arial" panose="020B0604020202020204" pitchFamily="34" charset="0"/>
              <a:buChar char="•"/>
            </a:pPr>
            <a:r>
              <a:rPr lang="en-GB" dirty="0"/>
              <a:t>Small Net </a:t>
            </a:r>
          </a:p>
        </p:txBody>
      </p:sp>
      <p:pic>
        <p:nvPicPr>
          <p:cNvPr id="2" name="Video 1">
            <a:hlinkClick r:id="" action="ppaction://media"/>
            <a:extLst>
              <a:ext uri="{FF2B5EF4-FFF2-40B4-BE49-F238E27FC236}">
                <a16:creationId xmlns:a16="http://schemas.microsoft.com/office/drawing/2014/main" id="{DA5C616A-3135-44E6-B7C4-A025AF729D7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4060554057"/>
      </p:ext>
    </p:extLst>
  </p:cSld>
  <p:clrMapOvr>
    <a:masterClrMapping/>
  </p:clrMapOvr>
  <mc:AlternateContent xmlns:mc="http://schemas.openxmlformats.org/markup-compatibility/2006" xmlns:p14="http://schemas.microsoft.com/office/powerpoint/2010/main">
    <mc:Choice Requires="p14">
      <p:transition spd="slow" p14:dur="2000" advTm="19862"/>
    </mc:Choice>
    <mc:Fallback xmlns="">
      <p:transition spd="slow" advTm="19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ter, sitting, table, dark&#10;&#10;Description automatically generated">
            <a:extLst>
              <a:ext uri="{FF2B5EF4-FFF2-40B4-BE49-F238E27FC236}">
                <a16:creationId xmlns:a16="http://schemas.microsoft.com/office/drawing/2014/main" id="{2760DE49-5701-4720-B841-FA347871AD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4068" y="5929451"/>
            <a:ext cx="12245544" cy="1181767"/>
          </a:xfrm>
          <a:prstGeom prst="rect">
            <a:avLst/>
          </a:prstGeom>
        </p:spPr>
      </p:pic>
      <p:sp>
        <p:nvSpPr>
          <p:cNvPr id="9" name="Rectangle: Rounded Corners 8">
            <a:extLst>
              <a:ext uri="{FF2B5EF4-FFF2-40B4-BE49-F238E27FC236}">
                <a16:creationId xmlns:a16="http://schemas.microsoft.com/office/drawing/2014/main" id="{7194D249-0686-42A9-9D57-2A15F4DFD30F}"/>
              </a:ext>
            </a:extLst>
          </p:cNvPr>
          <p:cNvSpPr/>
          <p:nvPr/>
        </p:nvSpPr>
        <p:spPr>
          <a:xfrm>
            <a:off x="204099" y="238536"/>
            <a:ext cx="1902998" cy="354482"/>
          </a:xfrm>
          <a:prstGeom prst="roundRect">
            <a:avLst/>
          </a:prstGeom>
          <a:solidFill>
            <a:srgbClr val="043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Rectangle: Rounded Corners 10">
            <a:extLst>
              <a:ext uri="{FF2B5EF4-FFF2-40B4-BE49-F238E27FC236}">
                <a16:creationId xmlns:a16="http://schemas.microsoft.com/office/drawing/2014/main" id="{670F7F8E-C2CB-41AF-B39D-E1025ACAF3DA}"/>
              </a:ext>
            </a:extLst>
          </p:cNvPr>
          <p:cNvSpPr/>
          <p:nvPr/>
        </p:nvSpPr>
        <p:spPr>
          <a:xfrm>
            <a:off x="2188072" y="238536"/>
            <a:ext cx="1902998" cy="354482"/>
          </a:xfrm>
          <a:prstGeom prst="roundRect">
            <a:avLst/>
          </a:prstGeom>
          <a:solidFill>
            <a:srgbClr val="57B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Rectangle: Rounded Corners 12">
            <a:extLst>
              <a:ext uri="{FF2B5EF4-FFF2-40B4-BE49-F238E27FC236}">
                <a16:creationId xmlns:a16="http://schemas.microsoft.com/office/drawing/2014/main" id="{2815F383-97C6-4D58-8703-3F0D14991D73}"/>
              </a:ext>
            </a:extLst>
          </p:cNvPr>
          <p:cNvSpPr/>
          <p:nvPr/>
        </p:nvSpPr>
        <p:spPr>
          <a:xfrm>
            <a:off x="4172045" y="238536"/>
            <a:ext cx="1902998" cy="354482"/>
          </a:xfrm>
          <a:prstGeom prst="roundRect">
            <a:avLst/>
          </a:prstGeom>
          <a:solidFill>
            <a:srgbClr val="5C8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Rectangle: Rounded Corners 14">
            <a:extLst>
              <a:ext uri="{FF2B5EF4-FFF2-40B4-BE49-F238E27FC236}">
                <a16:creationId xmlns:a16="http://schemas.microsoft.com/office/drawing/2014/main" id="{5E3422AF-07E0-40BF-8119-F8D07DAC6A2F}"/>
              </a:ext>
            </a:extLst>
          </p:cNvPr>
          <p:cNvSpPr/>
          <p:nvPr/>
        </p:nvSpPr>
        <p:spPr>
          <a:xfrm>
            <a:off x="6156018" y="238536"/>
            <a:ext cx="1902998" cy="354482"/>
          </a:xfrm>
          <a:prstGeom prst="roundRect">
            <a:avLst/>
          </a:prstGeom>
          <a:solidFill>
            <a:srgbClr val="8A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Rounded Corners 16">
            <a:extLst>
              <a:ext uri="{FF2B5EF4-FFF2-40B4-BE49-F238E27FC236}">
                <a16:creationId xmlns:a16="http://schemas.microsoft.com/office/drawing/2014/main" id="{48FB4D3A-2A0C-4EB2-9556-AAEA147AA89B}"/>
              </a:ext>
            </a:extLst>
          </p:cNvPr>
          <p:cNvSpPr/>
          <p:nvPr/>
        </p:nvSpPr>
        <p:spPr>
          <a:xfrm>
            <a:off x="8139991" y="238536"/>
            <a:ext cx="1902998" cy="354482"/>
          </a:xfrm>
          <a:prstGeom prst="roundRect">
            <a:avLst/>
          </a:prstGeom>
          <a:solidFill>
            <a:srgbClr val="B6A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Rectangle: Rounded Corners 18">
            <a:extLst>
              <a:ext uri="{FF2B5EF4-FFF2-40B4-BE49-F238E27FC236}">
                <a16:creationId xmlns:a16="http://schemas.microsoft.com/office/drawing/2014/main" id="{58B01F3C-B4AC-4C83-A7A7-587C660558D1}"/>
              </a:ext>
            </a:extLst>
          </p:cNvPr>
          <p:cNvSpPr/>
          <p:nvPr/>
        </p:nvSpPr>
        <p:spPr>
          <a:xfrm>
            <a:off x="10123964" y="238536"/>
            <a:ext cx="1902998" cy="354482"/>
          </a:xfrm>
          <a:prstGeom prst="roundRect">
            <a:avLst/>
          </a:prstGeom>
          <a:solidFill>
            <a:srgbClr val="AA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TextBox 20">
            <a:extLst>
              <a:ext uri="{FF2B5EF4-FFF2-40B4-BE49-F238E27FC236}">
                <a16:creationId xmlns:a16="http://schemas.microsoft.com/office/drawing/2014/main" id="{7637C593-B17F-443C-8C2E-D3982232853E}"/>
              </a:ext>
            </a:extLst>
          </p:cNvPr>
          <p:cNvSpPr txBox="1"/>
          <p:nvPr/>
        </p:nvSpPr>
        <p:spPr>
          <a:xfrm>
            <a:off x="204099" y="6579973"/>
            <a:ext cx="3263805" cy="338554"/>
          </a:xfrm>
          <a:prstGeom prst="rect">
            <a:avLst/>
          </a:prstGeom>
          <a:noFill/>
        </p:spPr>
        <p:txBody>
          <a:bodyPr wrap="square" rtlCol="0">
            <a:spAutoFit/>
          </a:bodyPr>
          <a:lstStyle/>
          <a:p>
            <a:r>
              <a:rPr lang="en-GB" sz="1600" dirty="0">
                <a:solidFill>
                  <a:prstClr val="white"/>
                </a:solidFill>
                <a:latin typeface="Segoe UI Black" panose="020B0A02040204020203" pitchFamily="34" charset="0"/>
                <a:ea typeface="Segoe UI Black" panose="020B0A02040204020203" pitchFamily="34" charset="0"/>
                <a:cs typeface="Arial" panose="020B0604020202020204" pitchFamily="34" charset="0"/>
              </a:rPr>
              <a:t>www.anglingtrust.net</a:t>
            </a:r>
          </a:p>
        </p:txBody>
      </p:sp>
      <p:pic>
        <p:nvPicPr>
          <p:cNvPr id="2052" name="Picture 4" descr="Floating pennywort in the River Great Ouse, in Ely.">
            <a:extLst>
              <a:ext uri="{FF2B5EF4-FFF2-40B4-BE49-F238E27FC236}">
                <a16:creationId xmlns:a16="http://schemas.microsoft.com/office/drawing/2014/main" id="{A1A112EE-7E3D-4E8B-8D89-E81E62B681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1238" y="342423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loating pennywort in the River Great Ouse, in Ely.">
            <a:extLst>
              <a:ext uri="{FF2B5EF4-FFF2-40B4-BE49-F238E27FC236}">
                <a16:creationId xmlns:a16="http://schemas.microsoft.com/office/drawing/2014/main" id="{B99B5C8A-706D-4410-AE16-1515935B77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3638" y="357663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loating pennywort in the River Great Ouse, in Ely.">
            <a:extLst>
              <a:ext uri="{FF2B5EF4-FFF2-40B4-BE49-F238E27FC236}">
                <a16:creationId xmlns:a16="http://schemas.microsoft.com/office/drawing/2014/main" id="{180F5FBA-C8E2-4DB5-B00A-1F95EB257C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96038" y="372903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Floating pennywort in the River Great Ouse, in Ely.">
            <a:extLst>
              <a:ext uri="{FF2B5EF4-FFF2-40B4-BE49-F238E27FC236}">
                <a16:creationId xmlns:a16="http://schemas.microsoft.com/office/drawing/2014/main" id="{4B584FB1-E4B3-4EA2-A347-B352A6F7D9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48438" y="3881438"/>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A71BE792-AF45-4B1E-9977-719FCE4E1EA6}"/>
              </a:ext>
            </a:extLst>
          </p:cNvPr>
          <p:cNvSpPr txBox="1"/>
          <p:nvPr/>
        </p:nvSpPr>
        <p:spPr>
          <a:xfrm>
            <a:off x="499088" y="1557610"/>
            <a:ext cx="11151909" cy="4342856"/>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dirty="0"/>
              <a:t>There are various different removal techniques whilst working from the bank, these depend on the scenario.</a:t>
            </a:r>
            <a:r>
              <a:rPr lang="en-GB" b="1" dirty="0"/>
              <a:t> Remember - The safety of your team is most important at all times</a:t>
            </a:r>
            <a:r>
              <a:rPr lang="en-GB" dirty="0"/>
              <a:t>.  </a:t>
            </a:r>
          </a:p>
          <a:p>
            <a:endParaRPr lang="en-GB" dirty="0"/>
          </a:p>
          <a:p>
            <a:endParaRPr lang="en-GB" dirty="0"/>
          </a:p>
          <a:p>
            <a:pPr marL="342900" indent="-342900">
              <a:lnSpc>
                <a:spcPct val="150000"/>
              </a:lnSpc>
              <a:buFont typeface="+mj-lt"/>
              <a:buAutoNum type="arabicPeriod"/>
            </a:pPr>
            <a:r>
              <a:rPr lang="en-GB" dirty="0"/>
              <a:t> </a:t>
            </a:r>
            <a:r>
              <a:rPr lang="en-GB" b="1" dirty="0"/>
              <a:t>Fragment collecting  </a:t>
            </a:r>
            <a:r>
              <a:rPr lang="en-GB" dirty="0"/>
              <a:t>- By using a small net or rake to scoop small fragments </a:t>
            </a:r>
            <a:r>
              <a:rPr lang="en-GB" b="0" i="0" u="none" strike="noStrike" baseline="0" dirty="0"/>
              <a:t>from the shallow water/bank to prevent growing and spread</a:t>
            </a:r>
            <a:r>
              <a:rPr lang="en-GB" sz="1800" b="0" i="0" u="none" strike="noStrike" baseline="0" dirty="0">
                <a:solidFill>
                  <a:srgbClr val="000000"/>
                </a:solidFill>
              </a:rPr>
              <a:t>. Put into trug buckets then onto your composting spot. Adhering to the guidelines.</a:t>
            </a:r>
          </a:p>
          <a:p>
            <a:pPr marL="342900" indent="-342900">
              <a:lnSpc>
                <a:spcPct val="150000"/>
              </a:lnSpc>
              <a:buFont typeface="+mj-lt"/>
              <a:buAutoNum type="arabicPeriod"/>
            </a:pPr>
            <a:r>
              <a:rPr lang="en-GB" b="1" dirty="0">
                <a:solidFill>
                  <a:srgbClr val="000000"/>
                </a:solidFill>
              </a:rPr>
              <a:t>Assisting water based volunteers </a:t>
            </a:r>
            <a:r>
              <a:rPr lang="en-GB" dirty="0">
                <a:solidFill>
                  <a:srgbClr val="000000"/>
                </a:solidFill>
              </a:rPr>
              <a:t>– Once a Floating Pennywort raft has been detached, the bankside volunteers can then load the Floating Pennywort onto the bank, e</a:t>
            </a:r>
            <a:r>
              <a:rPr lang="en-GB" b="0" i="0" u="none" strike="noStrike" baseline="0" dirty="0"/>
              <a:t>nsuring correct manual handling form is followed</a:t>
            </a:r>
          </a:p>
          <a:p>
            <a:pPr marL="342900" indent="-342900">
              <a:lnSpc>
                <a:spcPct val="150000"/>
              </a:lnSpc>
              <a:buFont typeface="+mj-lt"/>
              <a:buAutoNum type="arabicPeriod"/>
            </a:pPr>
            <a:r>
              <a:rPr lang="en-GB" b="1" dirty="0"/>
              <a:t>Throw rakes or long handled rakes </a:t>
            </a:r>
            <a:r>
              <a:rPr lang="en-GB" dirty="0"/>
              <a:t>– If the Floating Pennywort present is reachable via throw rakes or long handled rakes and you haven't got the assistance of water based volunteers it can be advantageous to use these tools. Always working in pairs as a minimum and share the workload. </a:t>
            </a:r>
            <a:endParaRPr lang="en-GB" b="0" i="0" u="none" strike="noStrike" baseline="0" dirty="0"/>
          </a:p>
        </p:txBody>
      </p:sp>
      <p:sp>
        <p:nvSpPr>
          <p:cNvPr id="23" name="TextBox 22">
            <a:extLst>
              <a:ext uri="{FF2B5EF4-FFF2-40B4-BE49-F238E27FC236}">
                <a16:creationId xmlns:a16="http://schemas.microsoft.com/office/drawing/2014/main" id="{C5E344A7-5A26-47F5-ACA6-A8C8F7CFCCB7}"/>
              </a:ext>
            </a:extLst>
          </p:cNvPr>
          <p:cNvSpPr txBox="1"/>
          <p:nvPr/>
        </p:nvSpPr>
        <p:spPr>
          <a:xfrm>
            <a:off x="541004" y="661532"/>
            <a:ext cx="10903038" cy="646331"/>
          </a:xfrm>
          <a:prstGeom prst="rect">
            <a:avLst/>
          </a:prstGeom>
          <a:noFill/>
        </p:spPr>
        <p:txBody>
          <a:bodyPr wrap="square">
            <a:spAutoFit/>
          </a:bodyPr>
          <a:lstStyle/>
          <a:p>
            <a:pPr algn="ctr"/>
            <a:r>
              <a:rPr lang="en-GB" sz="3600" dirty="0">
                <a:latin typeface="Segoe UI Black" panose="020B0A02040204020203" pitchFamily="34" charset="0"/>
                <a:ea typeface="Segoe UI Black" panose="020B0A02040204020203" pitchFamily="34" charset="0"/>
              </a:rPr>
              <a:t>Methodology - Working From The Bank</a:t>
            </a:r>
            <a:endParaRPr lang="en-GB" sz="3600" dirty="0"/>
          </a:p>
        </p:txBody>
      </p:sp>
      <p:pic>
        <p:nvPicPr>
          <p:cNvPr id="8" name="Video 7">
            <a:hlinkClick r:id="" action="ppaction://media"/>
            <a:extLst>
              <a:ext uri="{FF2B5EF4-FFF2-40B4-BE49-F238E27FC236}">
                <a16:creationId xmlns:a16="http://schemas.microsoft.com/office/drawing/2014/main" id="{55BE1B94-98D2-4548-8DD5-03506752798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540167081"/>
      </p:ext>
    </p:extLst>
  </p:cSld>
  <p:clrMapOvr>
    <a:masterClrMapping/>
  </p:clrMapOvr>
  <mc:AlternateContent xmlns:mc="http://schemas.openxmlformats.org/markup-compatibility/2006" xmlns:p14="http://schemas.microsoft.com/office/powerpoint/2010/main">
    <mc:Choice Requires="p14">
      <p:transition spd="slow" p14:dur="2000" advTm="109678"/>
    </mc:Choice>
    <mc:Fallback xmlns="">
      <p:transition spd="slow" advTm="109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ter, sitting, table, dark&#10;&#10;Description automatically generated">
            <a:extLst>
              <a:ext uri="{FF2B5EF4-FFF2-40B4-BE49-F238E27FC236}">
                <a16:creationId xmlns:a16="http://schemas.microsoft.com/office/drawing/2014/main" id="{2760DE49-5701-4720-B841-FA347871AD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4068" y="5929451"/>
            <a:ext cx="12245544" cy="1181767"/>
          </a:xfrm>
          <a:prstGeom prst="rect">
            <a:avLst/>
          </a:prstGeom>
        </p:spPr>
      </p:pic>
      <p:sp>
        <p:nvSpPr>
          <p:cNvPr id="9" name="Rectangle: Rounded Corners 8">
            <a:extLst>
              <a:ext uri="{FF2B5EF4-FFF2-40B4-BE49-F238E27FC236}">
                <a16:creationId xmlns:a16="http://schemas.microsoft.com/office/drawing/2014/main" id="{7194D249-0686-42A9-9D57-2A15F4DFD30F}"/>
              </a:ext>
            </a:extLst>
          </p:cNvPr>
          <p:cNvSpPr/>
          <p:nvPr/>
        </p:nvSpPr>
        <p:spPr>
          <a:xfrm>
            <a:off x="204099" y="238536"/>
            <a:ext cx="1902998" cy="354482"/>
          </a:xfrm>
          <a:prstGeom prst="roundRect">
            <a:avLst/>
          </a:prstGeom>
          <a:solidFill>
            <a:srgbClr val="043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Rectangle: Rounded Corners 10">
            <a:extLst>
              <a:ext uri="{FF2B5EF4-FFF2-40B4-BE49-F238E27FC236}">
                <a16:creationId xmlns:a16="http://schemas.microsoft.com/office/drawing/2014/main" id="{670F7F8E-C2CB-41AF-B39D-E1025ACAF3DA}"/>
              </a:ext>
            </a:extLst>
          </p:cNvPr>
          <p:cNvSpPr/>
          <p:nvPr/>
        </p:nvSpPr>
        <p:spPr>
          <a:xfrm>
            <a:off x="2188072" y="238536"/>
            <a:ext cx="1902998" cy="354482"/>
          </a:xfrm>
          <a:prstGeom prst="roundRect">
            <a:avLst/>
          </a:prstGeom>
          <a:solidFill>
            <a:srgbClr val="57B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Rectangle: Rounded Corners 12">
            <a:extLst>
              <a:ext uri="{FF2B5EF4-FFF2-40B4-BE49-F238E27FC236}">
                <a16:creationId xmlns:a16="http://schemas.microsoft.com/office/drawing/2014/main" id="{2815F383-97C6-4D58-8703-3F0D14991D73}"/>
              </a:ext>
            </a:extLst>
          </p:cNvPr>
          <p:cNvSpPr/>
          <p:nvPr/>
        </p:nvSpPr>
        <p:spPr>
          <a:xfrm>
            <a:off x="4172045" y="238536"/>
            <a:ext cx="1902998" cy="354482"/>
          </a:xfrm>
          <a:prstGeom prst="roundRect">
            <a:avLst/>
          </a:prstGeom>
          <a:solidFill>
            <a:srgbClr val="5C8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Rectangle: Rounded Corners 14">
            <a:extLst>
              <a:ext uri="{FF2B5EF4-FFF2-40B4-BE49-F238E27FC236}">
                <a16:creationId xmlns:a16="http://schemas.microsoft.com/office/drawing/2014/main" id="{5E3422AF-07E0-40BF-8119-F8D07DAC6A2F}"/>
              </a:ext>
            </a:extLst>
          </p:cNvPr>
          <p:cNvSpPr/>
          <p:nvPr/>
        </p:nvSpPr>
        <p:spPr>
          <a:xfrm>
            <a:off x="6156018" y="238536"/>
            <a:ext cx="1902998" cy="354482"/>
          </a:xfrm>
          <a:prstGeom prst="roundRect">
            <a:avLst/>
          </a:prstGeom>
          <a:solidFill>
            <a:srgbClr val="8A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Rounded Corners 16">
            <a:extLst>
              <a:ext uri="{FF2B5EF4-FFF2-40B4-BE49-F238E27FC236}">
                <a16:creationId xmlns:a16="http://schemas.microsoft.com/office/drawing/2014/main" id="{48FB4D3A-2A0C-4EB2-9556-AAEA147AA89B}"/>
              </a:ext>
            </a:extLst>
          </p:cNvPr>
          <p:cNvSpPr/>
          <p:nvPr/>
        </p:nvSpPr>
        <p:spPr>
          <a:xfrm>
            <a:off x="8139991" y="238536"/>
            <a:ext cx="1902998" cy="354482"/>
          </a:xfrm>
          <a:prstGeom prst="roundRect">
            <a:avLst/>
          </a:prstGeom>
          <a:solidFill>
            <a:srgbClr val="B6A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Rectangle: Rounded Corners 18">
            <a:extLst>
              <a:ext uri="{FF2B5EF4-FFF2-40B4-BE49-F238E27FC236}">
                <a16:creationId xmlns:a16="http://schemas.microsoft.com/office/drawing/2014/main" id="{58B01F3C-B4AC-4C83-A7A7-587C660558D1}"/>
              </a:ext>
            </a:extLst>
          </p:cNvPr>
          <p:cNvSpPr/>
          <p:nvPr/>
        </p:nvSpPr>
        <p:spPr>
          <a:xfrm>
            <a:off x="10123964" y="238536"/>
            <a:ext cx="1902998" cy="354482"/>
          </a:xfrm>
          <a:prstGeom prst="roundRect">
            <a:avLst/>
          </a:prstGeom>
          <a:solidFill>
            <a:srgbClr val="AA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TextBox 20">
            <a:extLst>
              <a:ext uri="{FF2B5EF4-FFF2-40B4-BE49-F238E27FC236}">
                <a16:creationId xmlns:a16="http://schemas.microsoft.com/office/drawing/2014/main" id="{7637C593-B17F-443C-8C2E-D3982232853E}"/>
              </a:ext>
            </a:extLst>
          </p:cNvPr>
          <p:cNvSpPr txBox="1"/>
          <p:nvPr/>
        </p:nvSpPr>
        <p:spPr>
          <a:xfrm>
            <a:off x="204099" y="6579973"/>
            <a:ext cx="3263805" cy="338554"/>
          </a:xfrm>
          <a:prstGeom prst="rect">
            <a:avLst/>
          </a:prstGeom>
          <a:noFill/>
        </p:spPr>
        <p:txBody>
          <a:bodyPr wrap="square" rtlCol="0">
            <a:spAutoFit/>
          </a:bodyPr>
          <a:lstStyle/>
          <a:p>
            <a:r>
              <a:rPr lang="en-GB" sz="1600" dirty="0">
                <a:solidFill>
                  <a:prstClr val="white"/>
                </a:solidFill>
                <a:latin typeface="Segoe UI Black" panose="020B0A02040204020203" pitchFamily="34" charset="0"/>
                <a:ea typeface="Segoe UI Black" panose="020B0A02040204020203" pitchFamily="34" charset="0"/>
                <a:cs typeface="Arial" panose="020B0604020202020204" pitchFamily="34" charset="0"/>
              </a:rPr>
              <a:t>www.anglingtrust.net</a:t>
            </a:r>
          </a:p>
        </p:txBody>
      </p:sp>
      <p:pic>
        <p:nvPicPr>
          <p:cNvPr id="12" name="Picture 2">
            <a:extLst>
              <a:ext uri="{FF2B5EF4-FFF2-40B4-BE49-F238E27FC236}">
                <a16:creationId xmlns:a16="http://schemas.microsoft.com/office/drawing/2014/main" id="{E8290374-292B-4F32-8752-2F98BD0EFB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6396" y="734388"/>
            <a:ext cx="7790189" cy="5195063"/>
          </a:xfrm>
          <a:prstGeom prst="rect">
            <a:avLst/>
          </a:prstGeom>
          <a:noFill/>
          <a:effectLst>
            <a:softEdge rad="139700"/>
          </a:effectLst>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7C53008-EF75-4078-9ACE-449E7A4737B8}"/>
              </a:ext>
            </a:extLst>
          </p:cNvPr>
          <p:cNvSpPr txBox="1"/>
          <p:nvPr/>
        </p:nvSpPr>
        <p:spPr>
          <a:xfrm>
            <a:off x="181645" y="834281"/>
            <a:ext cx="4012853" cy="1711366"/>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b="1" dirty="0"/>
              <a:t>Bankside volunteers assisting water based volunteers on a large scaled event, where multiple removal techniques were used.  </a:t>
            </a:r>
          </a:p>
        </p:txBody>
      </p:sp>
      <p:pic>
        <p:nvPicPr>
          <p:cNvPr id="2" name="Video 1">
            <a:hlinkClick r:id="" action="ppaction://media"/>
            <a:extLst>
              <a:ext uri="{FF2B5EF4-FFF2-40B4-BE49-F238E27FC236}">
                <a16:creationId xmlns:a16="http://schemas.microsoft.com/office/drawing/2014/main" id="{60E335BF-05B1-4ED7-A087-9498E6DA54B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4059410426"/>
      </p:ext>
    </p:extLst>
  </p:cSld>
  <p:clrMapOvr>
    <a:masterClrMapping/>
  </p:clrMapOvr>
  <mc:AlternateContent xmlns:mc="http://schemas.openxmlformats.org/markup-compatibility/2006" xmlns:p14="http://schemas.microsoft.com/office/powerpoint/2010/main">
    <mc:Choice Requires="p14">
      <p:transition spd="slow" p14:dur="2000" advTm="23165"/>
    </mc:Choice>
    <mc:Fallback xmlns="">
      <p:transition spd="slow" advTm="23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ter, sitting, table, dark&#10;&#10;Description automatically generated">
            <a:extLst>
              <a:ext uri="{FF2B5EF4-FFF2-40B4-BE49-F238E27FC236}">
                <a16:creationId xmlns:a16="http://schemas.microsoft.com/office/drawing/2014/main" id="{2760DE49-5701-4720-B841-FA347871AD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4068" y="5929451"/>
            <a:ext cx="12245544" cy="1181767"/>
          </a:xfrm>
          <a:prstGeom prst="rect">
            <a:avLst/>
          </a:prstGeom>
        </p:spPr>
      </p:pic>
      <p:sp>
        <p:nvSpPr>
          <p:cNvPr id="9" name="Rectangle: Rounded Corners 8">
            <a:extLst>
              <a:ext uri="{FF2B5EF4-FFF2-40B4-BE49-F238E27FC236}">
                <a16:creationId xmlns:a16="http://schemas.microsoft.com/office/drawing/2014/main" id="{7194D249-0686-42A9-9D57-2A15F4DFD30F}"/>
              </a:ext>
            </a:extLst>
          </p:cNvPr>
          <p:cNvSpPr/>
          <p:nvPr/>
        </p:nvSpPr>
        <p:spPr>
          <a:xfrm>
            <a:off x="204099" y="238536"/>
            <a:ext cx="1902998" cy="354482"/>
          </a:xfrm>
          <a:prstGeom prst="roundRect">
            <a:avLst/>
          </a:prstGeom>
          <a:solidFill>
            <a:srgbClr val="043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Rectangle: Rounded Corners 10">
            <a:extLst>
              <a:ext uri="{FF2B5EF4-FFF2-40B4-BE49-F238E27FC236}">
                <a16:creationId xmlns:a16="http://schemas.microsoft.com/office/drawing/2014/main" id="{670F7F8E-C2CB-41AF-B39D-E1025ACAF3DA}"/>
              </a:ext>
            </a:extLst>
          </p:cNvPr>
          <p:cNvSpPr/>
          <p:nvPr/>
        </p:nvSpPr>
        <p:spPr>
          <a:xfrm>
            <a:off x="2188072" y="238536"/>
            <a:ext cx="1902998" cy="354482"/>
          </a:xfrm>
          <a:prstGeom prst="roundRect">
            <a:avLst/>
          </a:prstGeom>
          <a:solidFill>
            <a:srgbClr val="57B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Rectangle: Rounded Corners 12">
            <a:extLst>
              <a:ext uri="{FF2B5EF4-FFF2-40B4-BE49-F238E27FC236}">
                <a16:creationId xmlns:a16="http://schemas.microsoft.com/office/drawing/2014/main" id="{2815F383-97C6-4D58-8703-3F0D14991D73}"/>
              </a:ext>
            </a:extLst>
          </p:cNvPr>
          <p:cNvSpPr/>
          <p:nvPr/>
        </p:nvSpPr>
        <p:spPr>
          <a:xfrm>
            <a:off x="4172045" y="238536"/>
            <a:ext cx="1902998" cy="354482"/>
          </a:xfrm>
          <a:prstGeom prst="roundRect">
            <a:avLst/>
          </a:prstGeom>
          <a:solidFill>
            <a:srgbClr val="5C8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Rectangle: Rounded Corners 14">
            <a:extLst>
              <a:ext uri="{FF2B5EF4-FFF2-40B4-BE49-F238E27FC236}">
                <a16:creationId xmlns:a16="http://schemas.microsoft.com/office/drawing/2014/main" id="{5E3422AF-07E0-40BF-8119-F8D07DAC6A2F}"/>
              </a:ext>
            </a:extLst>
          </p:cNvPr>
          <p:cNvSpPr/>
          <p:nvPr/>
        </p:nvSpPr>
        <p:spPr>
          <a:xfrm>
            <a:off x="6156018" y="238536"/>
            <a:ext cx="1902998" cy="354482"/>
          </a:xfrm>
          <a:prstGeom prst="roundRect">
            <a:avLst/>
          </a:prstGeom>
          <a:solidFill>
            <a:srgbClr val="8A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Rounded Corners 16">
            <a:extLst>
              <a:ext uri="{FF2B5EF4-FFF2-40B4-BE49-F238E27FC236}">
                <a16:creationId xmlns:a16="http://schemas.microsoft.com/office/drawing/2014/main" id="{48FB4D3A-2A0C-4EB2-9556-AAEA147AA89B}"/>
              </a:ext>
            </a:extLst>
          </p:cNvPr>
          <p:cNvSpPr/>
          <p:nvPr/>
        </p:nvSpPr>
        <p:spPr>
          <a:xfrm>
            <a:off x="8139991" y="238536"/>
            <a:ext cx="1902998" cy="354482"/>
          </a:xfrm>
          <a:prstGeom prst="roundRect">
            <a:avLst/>
          </a:prstGeom>
          <a:solidFill>
            <a:srgbClr val="B6A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Rectangle: Rounded Corners 18">
            <a:extLst>
              <a:ext uri="{FF2B5EF4-FFF2-40B4-BE49-F238E27FC236}">
                <a16:creationId xmlns:a16="http://schemas.microsoft.com/office/drawing/2014/main" id="{58B01F3C-B4AC-4C83-A7A7-587C660558D1}"/>
              </a:ext>
            </a:extLst>
          </p:cNvPr>
          <p:cNvSpPr/>
          <p:nvPr/>
        </p:nvSpPr>
        <p:spPr>
          <a:xfrm>
            <a:off x="10123964" y="238536"/>
            <a:ext cx="1902998" cy="354482"/>
          </a:xfrm>
          <a:prstGeom prst="roundRect">
            <a:avLst/>
          </a:prstGeom>
          <a:solidFill>
            <a:srgbClr val="AA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TextBox 20">
            <a:extLst>
              <a:ext uri="{FF2B5EF4-FFF2-40B4-BE49-F238E27FC236}">
                <a16:creationId xmlns:a16="http://schemas.microsoft.com/office/drawing/2014/main" id="{7637C593-B17F-443C-8C2E-D3982232853E}"/>
              </a:ext>
            </a:extLst>
          </p:cNvPr>
          <p:cNvSpPr txBox="1"/>
          <p:nvPr/>
        </p:nvSpPr>
        <p:spPr>
          <a:xfrm>
            <a:off x="204099" y="6579973"/>
            <a:ext cx="3263805" cy="338554"/>
          </a:xfrm>
          <a:prstGeom prst="rect">
            <a:avLst/>
          </a:prstGeom>
          <a:noFill/>
        </p:spPr>
        <p:txBody>
          <a:bodyPr wrap="square" rtlCol="0">
            <a:spAutoFit/>
          </a:bodyPr>
          <a:lstStyle/>
          <a:p>
            <a:r>
              <a:rPr lang="en-GB" sz="1600" dirty="0">
                <a:solidFill>
                  <a:prstClr val="white"/>
                </a:solidFill>
                <a:latin typeface="Segoe UI Black" panose="020B0A02040204020203" pitchFamily="34" charset="0"/>
                <a:ea typeface="Segoe UI Black" panose="020B0A02040204020203" pitchFamily="34" charset="0"/>
                <a:cs typeface="Arial" panose="020B0604020202020204" pitchFamily="34" charset="0"/>
              </a:rPr>
              <a:t>www.anglingtrust.net</a:t>
            </a:r>
          </a:p>
        </p:txBody>
      </p:sp>
      <p:sp>
        <p:nvSpPr>
          <p:cNvPr id="12" name="TextBox 11">
            <a:extLst>
              <a:ext uri="{FF2B5EF4-FFF2-40B4-BE49-F238E27FC236}">
                <a16:creationId xmlns:a16="http://schemas.microsoft.com/office/drawing/2014/main" id="{039115B3-16B1-4AC0-BB2C-F987848F5C04}"/>
              </a:ext>
            </a:extLst>
          </p:cNvPr>
          <p:cNvSpPr txBox="1"/>
          <p:nvPr/>
        </p:nvSpPr>
        <p:spPr>
          <a:xfrm>
            <a:off x="390995" y="593018"/>
            <a:ext cx="11635967" cy="5866350"/>
          </a:xfrm>
          <a:prstGeom prst="rect">
            <a:avLst/>
          </a:prstGeom>
          <a:noFill/>
        </p:spPr>
        <p:txBody>
          <a:bodyPr wrap="square">
            <a:spAutoFit/>
          </a:bodyPr>
          <a:lstStyle/>
          <a:p>
            <a:pPr algn="l">
              <a:lnSpc>
                <a:spcPct val="150000"/>
              </a:lnSpc>
            </a:pPr>
            <a:r>
              <a:rPr lang="en-GB" sz="1800" b="1" i="0" u="none" strike="noStrike" baseline="0" dirty="0">
                <a:solidFill>
                  <a:srgbClr val="000000"/>
                </a:solidFill>
              </a:rPr>
              <a:t>Things to remember when working on the bank:</a:t>
            </a:r>
          </a:p>
          <a:p>
            <a:pPr marL="285750" indent="-285750" algn="l">
              <a:lnSpc>
                <a:spcPct val="150000"/>
              </a:lnSpc>
              <a:buFont typeface="Arial" panose="020B0604020202020204" pitchFamily="34" charset="0"/>
              <a:buChar char="•"/>
            </a:pPr>
            <a:r>
              <a:rPr lang="en-GB" sz="1800" b="0" i="0" u="none" strike="noStrike" baseline="0" dirty="0">
                <a:solidFill>
                  <a:srgbClr val="000000"/>
                </a:solidFill>
              </a:rPr>
              <a:t>If possible, work upstream to downstream.</a:t>
            </a:r>
          </a:p>
          <a:p>
            <a:pPr marL="285750" indent="-285750">
              <a:lnSpc>
                <a:spcPct val="150000"/>
              </a:lnSpc>
              <a:buFont typeface="Arial" panose="020B0604020202020204" pitchFamily="34" charset="0"/>
              <a:buChar char="•"/>
            </a:pPr>
            <a:r>
              <a:rPr lang="en-GB" dirty="0"/>
              <a:t>Only attempt to remove small mats and/or fragments, unless you are working as part of a large team. </a:t>
            </a:r>
          </a:p>
          <a:p>
            <a:pPr marL="285750" indent="-285750">
              <a:lnSpc>
                <a:spcPct val="150000"/>
              </a:lnSpc>
              <a:buFont typeface="Arial" panose="020B0604020202020204" pitchFamily="34" charset="0"/>
              <a:buChar char="•"/>
            </a:pPr>
            <a:r>
              <a:rPr lang="en-GB" b="0" i="0" u="none" strike="noStrike" baseline="0" dirty="0"/>
              <a:t>Do not enter the water</a:t>
            </a:r>
          </a:p>
          <a:p>
            <a:pPr marL="285750" indent="-285750">
              <a:lnSpc>
                <a:spcPct val="150000"/>
              </a:lnSpc>
              <a:buFont typeface="Arial" panose="020B0604020202020204" pitchFamily="34" charset="0"/>
              <a:buChar char="•"/>
            </a:pPr>
            <a:r>
              <a:rPr lang="en-GB" dirty="0"/>
              <a:t>Always leave the removed Floating Pennywort at least 3m from the waters edge.</a:t>
            </a:r>
          </a:p>
          <a:p>
            <a:pPr marL="285750" indent="-285750">
              <a:lnSpc>
                <a:spcPct val="150000"/>
              </a:lnSpc>
              <a:buFont typeface="Arial" panose="020B0604020202020204" pitchFamily="34" charset="0"/>
              <a:buChar char="•"/>
            </a:pPr>
            <a:r>
              <a:rPr lang="en-GB" b="0" i="0" u="none" strike="noStrike" baseline="0" dirty="0"/>
              <a:t>Collect all fragments, be sure to check the substrate and in amongst other vegetation, as any left will repopulate quickly. </a:t>
            </a:r>
          </a:p>
          <a:p>
            <a:pPr marL="285750" indent="-285750">
              <a:lnSpc>
                <a:spcPct val="150000"/>
              </a:lnSpc>
              <a:buFont typeface="Arial" panose="020B0604020202020204" pitchFamily="34" charset="0"/>
              <a:buChar char="•"/>
            </a:pPr>
            <a:r>
              <a:rPr lang="en-GB" dirty="0"/>
              <a:t>Always ensure you/your equipment has been Checked/Cleaned &amp; Dried before and after any event </a:t>
            </a:r>
            <a:endParaRPr lang="en-GB" b="0" i="0" u="none" strike="noStrike" baseline="0" dirty="0"/>
          </a:p>
          <a:p>
            <a:pPr>
              <a:lnSpc>
                <a:spcPct val="150000"/>
              </a:lnSpc>
            </a:pPr>
            <a:r>
              <a:rPr lang="en-GB" dirty="0"/>
              <a:t>With any voluntary event, it is vital you offer roles for everyone to make the event as </a:t>
            </a:r>
            <a:r>
              <a:rPr lang="en-GB" b="1" dirty="0"/>
              <a:t>inclusive as possible</a:t>
            </a:r>
            <a:r>
              <a:rPr lang="en-GB" dirty="0"/>
              <a:t>. Giving people the option of either a physical role or a non-physical role will bring together more volunteers</a:t>
            </a:r>
          </a:p>
          <a:p>
            <a:pPr>
              <a:lnSpc>
                <a:spcPct val="150000"/>
              </a:lnSpc>
            </a:pPr>
            <a:r>
              <a:rPr lang="en-GB" sz="1800" b="0" i="0" u="none" strike="noStrike" baseline="0" dirty="0"/>
              <a:t>Alternative bank-side roles for volunteers:</a:t>
            </a:r>
          </a:p>
          <a:p>
            <a:pPr marL="285750" indent="-285750">
              <a:lnSpc>
                <a:spcPct val="150000"/>
              </a:lnSpc>
              <a:buFont typeface="Arial" panose="020B0604020202020204" pitchFamily="34" charset="0"/>
              <a:buChar char="•"/>
            </a:pPr>
            <a:r>
              <a:rPr lang="en-GB" sz="1800" b="0" i="0" u="none" strike="noStrike" baseline="0" dirty="0"/>
              <a:t>Counting/estimating size/amount of Floating Pennywort removed – Obtaining quantifiable data </a:t>
            </a:r>
          </a:p>
          <a:p>
            <a:pPr marL="285750" indent="-285750">
              <a:lnSpc>
                <a:spcPct val="150000"/>
              </a:lnSpc>
              <a:buFont typeface="Arial" panose="020B0604020202020204" pitchFamily="34" charset="0"/>
              <a:buChar char="•"/>
            </a:pPr>
            <a:r>
              <a:rPr lang="en-GB" sz="1800" b="0" i="0" u="none" strike="noStrike" baseline="0" dirty="0"/>
              <a:t>Spotting for issues on the water/communicating to volunteers</a:t>
            </a:r>
          </a:p>
          <a:p>
            <a:pPr marL="285750" indent="-285750">
              <a:lnSpc>
                <a:spcPct val="150000"/>
              </a:lnSpc>
              <a:buFont typeface="Arial" panose="020B0604020202020204" pitchFamily="34" charset="0"/>
              <a:buChar char="•"/>
            </a:pPr>
            <a:r>
              <a:rPr lang="en-GB" sz="1800" b="0" i="0" u="none" strike="noStrike" baseline="0" dirty="0"/>
              <a:t>First aider</a:t>
            </a:r>
          </a:p>
          <a:p>
            <a:pPr marL="285750" indent="-285750">
              <a:lnSpc>
                <a:spcPct val="150000"/>
              </a:lnSpc>
              <a:buFont typeface="Arial" panose="020B0604020202020204" pitchFamily="34" charset="0"/>
              <a:buChar char="•"/>
            </a:pPr>
            <a:r>
              <a:rPr lang="en-GB" sz="1800" b="0" i="0" u="none" strike="noStrike" baseline="0" dirty="0"/>
              <a:t>Photographer</a:t>
            </a:r>
          </a:p>
        </p:txBody>
      </p:sp>
      <p:pic>
        <p:nvPicPr>
          <p:cNvPr id="6" name="Video 5">
            <a:hlinkClick r:id="" action="ppaction://media"/>
            <a:extLst>
              <a:ext uri="{FF2B5EF4-FFF2-40B4-BE49-F238E27FC236}">
                <a16:creationId xmlns:a16="http://schemas.microsoft.com/office/drawing/2014/main" id="{C6044A54-1CE4-46B4-85F1-0B538883149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895611824"/>
      </p:ext>
    </p:extLst>
  </p:cSld>
  <p:clrMapOvr>
    <a:masterClrMapping/>
  </p:clrMapOvr>
  <mc:AlternateContent xmlns:mc="http://schemas.openxmlformats.org/markup-compatibility/2006" xmlns:p14="http://schemas.microsoft.com/office/powerpoint/2010/main">
    <mc:Choice Requires="p14">
      <p:transition spd="slow" p14:dur="2000" advTm="120044"/>
    </mc:Choice>
    <mc:Fallback xmlns="">
      <p:transition spd="slow" advTm="120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ter, sitting, table, dark&#10;&#10;Description automatically generated">
            <a:extLst>
              <a:ext uri="{FF2B5EF4-FFF2-40B4-BE49-F238E27FC236}">
                <a16:creationId xmlns:a16="http://schemas.microsoft.com/office/drawing/2014/main" id="{2760DE49-5701-4720-B841-FA347871AD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4068" y="5929451"/>
            <a:ext cx="12245544" cy="1181767"/>
          </a:xfrm>
          <a:prstGeom prst="rect">
            <a:avLst/>
          </a:prstGeom>
        </p:spPr>
      </p:pic>
      <p:sp>
        <p:nvSpPr>
          <p:cNvPr id="9" name="Rectangle: Rounded Corners 8">
            <a:extLst>
              <a:ext uri="{FF2B5EF4-FFF2-40B4-BE49-F238E27FC236}">
                <a16:creationId xmlns:a16="http://schemas.microsoft.com/office/drawing/2014/main" id="{7194D249-0686-42A9-9D57-2A15F4DFD30F}"/>
              </a:ext>
            </a:extLst>
          </p:cNvPr>
          <p:cNvSpPr/>
          <p:nvPr/>
        </p:nvSpPr>
        <p:spPr>
          <a:xfrm>
            <a:off x="204099" y="238536"/>
            <a:ext cx="1902998" cy="354482"/>
          </a:xfrm>
          <a:prstGeom prst="roundRect">
            <a:avLst/>
          </a:prstGeom>
          <a:solidFill>
            <a:srgbClr val="043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Rectangle: Rounded Corners 10">
            <a:extLst>
              <a:ext uri="{FF2B5EF4-FFF2-40B4-BE49-F238E27FC236}">
                <a16:creationId xmlns:a16="http://schemas.microsoft.com/office/drawing/2014/main" id="{670F7F8E-C2CB-41AF-B39D-E1025ACAF3DA}"/>
              </a:ext>
            </a:extLst>
          </p:cNvPr>
          <p:cNvSpPr/>
          <p:nvPr/>
        </p:nvSpPr>
        <p:spPr>
          <a:xfrm>
            <a:off x="2188072" y="238536"/>
            <a:ext cx="1902998" cy="354482"/>
          </a:xfrm>
          <a:prstGeom prst="roundRect">
            <a:avLst/>
          </a:prstGeom>
          <a:solidFill>
            <a:srgbClr val="57B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Rectangle: Rounded Corners 12">
            <a:extLst>
              <a:ext uri="{FF2B5EF4-FFF2-40B4-BE49-F238E27FC236}">
                <a16:creationId xmlns:a16="http://schemas.microsoft.com/office/drawing/2014/main" id="{2815F383-97C6-4D58-8703-3F0D14991D73}"/>
              </a:ext>
            </a:extLst>
          </p:cNvPr>
          <p:cNvSpPr/>
          <p:nvPr/>
        </p:nvSpPr>
        <p:spPr>
          <a:xfrm>
            <a:off x="4172045" y="238536"/>
            <a:ext cx="1902998" cy="354482"/>
          </a:xfrm>
          <a:prstGeom prst="roundRect">
            <a:avLst/>
          </a:prstGeom>
          <a:solidFill>
            <a:srgbClr val="5C8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Rectangle: Rounded Corners 14">
            <a:extLst>
              <a:ext uri="{FF2B5EF4-FFF2-40B4-BE49-F238E27FC236}">
                <a16:creationId xmlns:a16="http://schemas.microsoft.com/office/drawing/2014/main" id="{5E3422AF-07E0-40BF-8119-F8D07DAC6A2F}"/>
              </a:ext>
            </a:extLst>
          </p:cNvPr>
          <p:cNvSpPr/>
          <p:nvPr/>
        </p:nvSpPr>
        <p:spPr>
          <a:xfrm>
            <a:off x="6156018" y="238536"/>
            <a:ext cx="1902998" cy="354482"/>
          </a:xfrm>
          <a:prstGeom prst="roundRect">
            <a:avLst/>
          </a:prstGeom>
          <a:solidFill>
            <a:srgbClr val="8A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Rounded Corners 16">
            <a:extLst>
              <a:ext uri="{FF2B5EF4-FFF2-40B4-BE49-F238E27FC236}">
                <a16:creationId xmlns:a16="http://schemas.microsoft.com/office/drawing/2014/main" id="{48FB4D3A-2A0C-4EB2-9556-AAEA147AA89B}"/>
              </a:ext>
            </a:extLst>
          </p:cNvPr>
          <p:cNvSpPr/>
          <p:nvPr/>
        </p:nvSpPr>
        <p:spPr>
          <a:xfrm>
            <a:off x="8139991" y="238536"/>
            <a:ext cx="1902998" cy="354482"/>
          </a:xfrm>
          <a:prstGeom prst="roundRect">
            <a:avLst/>
          </a:prstGeom>
          <a:solidFill>
            <a:srgbClr val="B6A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Rectangle: Rounded Corners 18">
            <a:extLst>
              <a:ext uri="{FF2B5EF4-FFF2-40B4-BE49-F238E27FC236}">
                <a16:creationId xmlns:a16="http://schemas.microsoft.com/office/drawing/2014/main" id="{58B01F3C-B4AC-4C83-A7A7-587C660558D1}"/>
              </a:ext>
            </a:extLst>
          </p:cNvPr>
          <p:cNvSpPr/>
          <p:nvPr/>
        </p:nvSpPr>
        <p:spPr>
          <a:xfrm>
            <a:off x="10123964" y="238536"/>
            <a:ext cx="1902998" cy="354482"/>
          </a:xfrm>
          <a:prstGeom prst="roundRect">
            <a:avLst/>
          </a:prstGeom>
          <a:solidFill>
            <a:srgbClr val="AA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TextBox 20">
            <a:extLst>
              <a:ext uri="{FF2B5EF4-FFF2-40B4-BE49-F238E27FC236}">
                <a16:creationId xmlns:a16="http://schemas.microsoft.com/office/drawing/2014/main" id="{7637C593-B17F-443C-8C2E-D3982232853E}"/>
              </a:ext>
            </a:extLst>
          </p:cNvPr>
          <p:cNvSpPr txBox="1"/>
          <p:nvPr/>
        </p:nvSpPr>
        <p:spPr>
          <a:xfrm>
            <a:off x="204099" y="6579973"/>
            <a:ext cx="3263805" cy="338554"/>
          </a:xfrm>
          <a:prstGeom prst="rect">
            <a:avLst/>
          </a:prstGeom>
          <a:noFill/>
        </p:spPr>
        <p:txBody>
          <a:bodyPr wrap="square" rtlCol="0">
            <a:spAutoFit/>
          </a:bodyPr>
          <a:lstStyle/>
          <a:p>
            <a:r>
              <a:rPr lang="en-GB" sz="1600" dirty="0">
                <a:solidFill>
                  <a:prstClr val="white"/>
                </a:solidFill>
                <a:latin typeface="Segoe UI Black" panose="020B0A02040204020203" pitchFamily="34" charset="0"/>
                <a:ea typeface="Segoe UI Black" panose="020B0A02040204020203" pitchFamily="34" charset="0"/>
                <a:cs typeface="Arial" panose="020B0604020202020204" pitchFamily="34" charset="0"/>
              </a:rPr>
              <a:t>www.anglingtrust.net</a:t>
            </a:r>
          </a:p>
        </p:txBody>
      </p:sp>
      <p:pic>
        <p:nvPicPr>
          <p:cNvPr id="10" name="Picture 9" descr="A picture containing grass, tree, outdoor, colorful&#10;&#10;Description automatically generated">
            <a:extLst>
              <a:ext uri="{FF2B5EF4-FFF2-40B4-BE49-F238E27FC236}">
                <a16:creationId xmlns:a16="http://schemas.microsoft.com/office/drawing/2014/main" id="{D2FAE0E5-944D-424A-96DF-7813C306E0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24755" y="705320"/>
            <a:ext cx="7263146" cy="5447360"/>
          </a:xfrm>
          <a:prstGeom prst="rect">
            <a:avLst/>
          </a:prstGeom>
          <a:effectLst>
            <a:softEdge rad="101600"/>
          </a:effectLst>
        </p:spPr>
      </p:pic>
      <p:sp>
        <p:nvSpPr>
          <p:cNvPr id="12" name="TextBox 11">
            <a:extLst>
              <a:ext uri="{FF2B5EF4-FFF2-40B4-BE49-F238E27FC236}">
                <a16:creationId xmlns:a16="http://schemas.microsoft.com/office/drawing/2014/main" id="{D1541FC2-C03A-4D92-8B9D-9ECA75D7612C}"/>
              </a:ext>
            </a:extLst>
          </p:cNvPr>
          <p:cNvSpPr txBox="1"/>
          <p:nvPr/>
        </p:nvSpPr>
        <p:spPr>
          <a:xfrm>
            <a:off x="204099" y="705320"/>
            <a:ext cx="4386755" cy="4204356"/>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b="1" dirty="0"/>
              <a:t>The power of teamwork: bankside volunteers assisting water based volunteers offload their crafts and dispose the Floating Pennywort up the bank.</a:t>
            </a:r>
          </a:p>
          <a:p>
            <a:pPr marL="285750" indent="-285750">
              <a:lnSpc>
                <a:spcPct val="150000"/>
              </a:lnSpc>
              <a:buFont typeface="Arial" panose="020B0604020202020204" pitchFamily="34" charset="0"/>
              <a:buChar char="•"/>
            </a:pPr>
            <a:r>
              <a:rPr lang="en-GB" b="1" dirty="0"/>
              <a:t>Please see: Volunteer in dry suit positioned downstream collecting any drifting fragments with a small net, preventing new infestations further downstream.</a:t>
            </a:r>
          </a:p>
        </p:txBody>
      </p:sp>
      <p:pic>
        <p:nvPicPr>
          <p:cNvPr id="2" name="Video 1">
            <a:hlinkClick r:id="" action="ppaction://media"/>
            <a:extLst>
              <a:ext uri="{FF2B5EF4-FFF2-40B4-BE49-F238E27FC236}">
                <a16:creationId xmlns:a16="http://schemas.microsoft.com/office/drawing/2014/main" id="{CC983681-9BED-46A1-BB96-2667935B250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644907775"/>
      </p:ext>
    </p:extLst>
  </p:cSld>
  <p:clrMapOvr>
    <a:masterClrMapping/>
  </p:clrMapOvr>
  <mc:AlternateContent xmlns:mc="http://schemas.openxmlformats.org/markup-compatibility/2006" xmlns:p14="http://schemas.microsoft.com/office/powerpoint/2010/main">
    <mc:Choice Requires="p14">
      <p:transition spd="slow" p14:dur="2000" advTm="31460"/>
    </mc:Choice>
    <mc:Fallback xmlns="">
      <p:transition spd="slow" advTm="31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ter, sitting, table, dark&#10;&#10;Description automatically generated">
            <a:extLst>
              <a:ext uri="{FF2B5EF4-FFF2-40B4-BE49-F238E27FC236}">
                <a16:creationId xmlns:a16="http://schemas.microsoft.com/office/drawing/2014/main" id="{2760DE49-5701-4720-B841-FA347871AD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4068" y="5929451"/>
            <a:ext cx="12245544" cy="1181767"/>
          </a:xfrm>
          <a:prstGeom prst="rect">
            <a:avLst/>
          </a:prstGeom>
        </p:spPr>
      </p:pic>
      <p:sp>
        <p:nvSpPr>
          <p:cNvPr id="9" name="Rectangle: Rounded Corners 8">
            <a:extLst>
              <a:ext uri="{FF2B5EF4-FFF2-40B4-BE49-F238E27FC236}">
                <a16:creationId xmlns:a16="http://schemas.microsoft.com/office/drawing/2014/main" id="{7194D249-0686-42A9-9D57-2A15F4DFD30F}"/>
              </a:ext>
            </a:extLst>
          </p:cNvPr>
          <p:cNvSpPr/>
          <p:nvPr/>
        </p:nvSpPr>
        <p:spPr>
          <a:xfrm>
            <a:off x="204099" y="238536"/>
            <a:ext cx="1902998" cy="354482"/>
          </a:xfrm>
          <a:prstGeom prst="roundRect">
            <a:avLst/>
          </a:prstGeom>
          <a:solidFill>
            <a:srgbClr val="043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Rectangle: Rounded Corners 10">
            <a:extLst>
              <a:ext uri="{FF2B5EF4-FFF2-40B4-BE49-F238E27FC236}">
                <a16:creationId xmlns:a16="http://schemas.microsoft.com/office/drawing/2014/main" id="{670F7F8E-C2CB-41AF-B39D-E1025ACAF3DA}"/>
              </a:ext>
            </a:extLst>
          </p:cNvPr>
          <p:cNvSpPr/>
          <p:nvPr/>
        </p:nvSpPr>
        <p:spPr>
          <a:xfrm>
            <a:off x="2188072" y="238536"/>
            <a:ext cx="1902998" cy="354482"/>
          </a:xfrm>
          <a:prstGeom prst="roundRect">
            <a:avLst/>
          </a:prstGeom>
          <a:solidFill>
            <a:srgbClr val="57B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Rectangle: Rounded Corners 12">
            <a:extLst>
              <a:ext uri="{FF2B5EF4-FFF2-40B4-BE49-F238E27FC236}">
                <a16:creationId xmlns:a16="http://schemas.microsoft.com/office/drawing/2014/main" id="{2815F383-97C6-4D58-8703-3F0D14991D73}"/>
              </a:ext>
            </a:extLst>
          </p:cNvPr>
          <p:cNvSpPr/>
          <p:nvPr/>
        </p:nvSpPr>
        <p:spPr>
          <a:xfrm>
            <a:off x="4172045" y="238536"/>
            <a:ext cx="1902998" cy="354482"/>
          </a:xfrm>
          <a:prstGeom prst="roundRect">
            <a:avLst/>
          </a:prstGeom>
          <a:solidFill>
            <a:srgbClr val="5C8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Rectangle: Rounded Corners 14">
            <a:extLst>
              <a:ext uri="{FF2B5EF4-FFF2-40B4-BE49-F238E27FC236}">
                <a16:creationId xmlns:a16="http://schemas.microsoft.com/office/drawing/2014/main" id="{5E3422AF-07E0-40BF-8119-F8D07DAC6A2F}"/>
              </a:ext>
            </a:extLst>
          </p:cNvPr>
          <p:cNvSpPr/>
          <p:nvPr/>
        </p:nvSpPr>
        <p:spPr>
          <a:xfrm>
            <a:off x="6156018" y="238536"/>
            <a:ext cx="1902998" cy="354482"/>
          </a:xfrm>
          <a:prstGeom prst="roundRect">
            <a:avLst/>
          </a:prstGeom>
          <a:solidFill>
            <a:srgbClr val="8A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Rounded Corners 16">
            <a:extLst>
              <a:ext uri="{FF2B5EF4-FFF2-40B4-BE49-F238E27FC236}">
                <a16:creationId xmlns:a16="http://schemas.microsoft.com/office/drawing/2014/main" id="{48FB4D3A-2A0C-4EB2-9556-AAEA147AA89B}"/>
              </a:ext>
            </a:extLst>
          </p:cNvPr>
          <p:cNvSpPr/>
          <p:nvPr/>
        </p:nvSpPr>
        <p:spPr>
          <a:xfrm>
            <a:off x="8139991" y="238536"/>
            <a:ext cx="1902998" cy="354482"/>
          </a:xfrm>
          <a:prstGeom prst="roundRect">
            <a:avLst/>
          </a:prstGeom>
          <a:solidFill>
            <a:srgbClr val="B6A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Rectangle: Rounded Corners 18">
            <a:extLst>
              <a:ext uri="{FF2B5EF4-FFF2-40B4-BE49-F238E27FC236}">
                <a16:creationId xmlns:a16="http://schemas.microsoft.com/office/drawing/2014/main" id="{58B01F3C-B4AC-4C83-A7A7-587C660558D1}"/>
              </a:ext>
            </a:extLst>
          </p:cNvPr>
          <p:cNvSpPr/>
          <p:nvPr/>
        </p:nvSpPr>
        <p:spPr>
          <a:xfrm>
            <a:off x="10123964" y="238536"/>
            <a:ext cx="1902998" cy="354482"/>
          </a:xfrm>
          <a:prstGeom prst="roundRect">
            <a:avLst/>
          </a:prstGeom>
          <a:solidFill>
            <a:srgbClr val="AA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TextBox 20">
            <a:extLst>
              <a:ext uri="{FF2B5EF4-FFF2-40B4-BE49-F238E27FC236}">
                <a16:creationId xmlns:a16="http://schemas.microsoft.com/office/drawing/2014/main" id="{7637C593-B17F-443C-8C2E-D3982232853E}"/>
              </a:ext>
            </a:extLst>
          </p:cNvPr>
          <p:cNvSpPr txBox="1"/>
          <p:nvPr/>
        </p:nvSpPr>
        <p:spPr>
          <a:xfrm>
            <a:off x="204099" y="6579973"/>
            <a:ext cx="3263805" cy="338554"/>
          </a:xfrm>
          <a:prstGeom prst="rect">
            <a:avLst/>
          </a:prstGeom>
          <a:noFill/>
        </p:spPr>
        <p:txBody>
          <a:bodyPr wrap="square" rtlCol="0">
            <a:spAutoFit/>
          </a:bodyPr>
          <a:lstStyle/>
          <a:p>
            <a:r>
              <a:rPr lang="en-GB" sz="1600" dirty="0">
                <a:solidFill>
                  <a:prstClr val="white"/>
                </a:solidFill>
                <a:latin typeface="Segoe UI Black" panose="020B0A02040204020203" pitchFamily="34" charset="0"/>
                <a:ea typeface="Segoe UI Black" panose="020B0A02040204020203" pitchFamily="34" charset="0"/>
                <a:cs typeface="Arial" panose="020B0604020202020204" pitchFamily="34" charset="0"/>
              </a:rPr>
              <a:t>www.anglingtrust.net</a:t>
            </a:r>
          </a:p>
        </p:txBody>
      </p:sp>
      <p:sp>
        <p:nvSpPr>
          <p:cNvPr id="12" name="TextBox 11">
            <a:extLst>
              <a:ext uri="{FF2B5EF4-FFF2-40B4-BE49-F238E27FC236}">
                <a16:creationId xmlns:a16="http://schemas.microsoft.com/office/drawing/2014/main" id="{18543DC6-9AEA-4B36-BD1D-BE499D71A42B}"/>
              </a:ext>
            </a:extLst>
          </p:cNvPr>
          <p:cNvSpPr txBox="1"/>
          <p:nvPr/>
        </p:nvSpPr>
        <p:spPr>
          <a:xfrm>
            <a:off x="725864" y="676245"/>
            <a:ext cx="9954705" cy="646331"/>
          </a:xfrm>
          <a:prstGeom prst="rect">
            <a:avLst/>
          </a:prstGeom>
          <a:noFill/>
        </p:spPr>
        <p:txBody>
          <a:bodyPr wrap="square">
            <a:spAutoFit/>
          </a:bodyPr>
          <a:lstStyle/>
          <a:p>
            <a:pPr algn="ctr"/>
            <a:r>
              <a:rPr lang="en-GB" sz="3600" dirty="0">
                <a:latin typeface="Segoe UI Black" panose="020B0A02040204020203" pitchFamily="34" charset="0"/>
                <a:ea typeface="Segoe UI Black" panose="020B0A02040204020203" pitchFamily="34" charset="0"/>
              </a:rPr>
              <a:t>Working From The Bank - Essentials </a:t>
            </a:r>
          </a:p>
        </p:txBody>
      </p:sp>
      <p:sp>
        <p:nvSpPr>
          <p:cNvPr id="14" name="TextBox 13">
            <a:extLst>
              <a:ext uri="{FF2B5EF4-FFF2-40B4-BE49-F238E27FC236}">
                <a16:creationId xmlns:a16="http://schemas.microsoft.com/office/drawing/2014/main" id="{29FAC4AE-5CB1-4B3D-AFE2-D117EE733B23}"/>
              </a:ext>
            </a:extLst>
          </p:cNvPr>
          <p:cNvSpPr txBox="1"/>
          <p:nvPr/>
        </p:nvSpPr>
        <p:spPr>
          <a:xfrm>
            <a:off x="725864" y="1347191"/>
            <a:ext cx="6122708" cy="4619854"/>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dirty="0"/>
              <a:t>W</a:t>
            </a:r>
            <a:r>
              <a:rPr lang="en-GB" b="0" i="0" u="none" strike="noStrike" baseline="0" dirty="0"/>
              <a:t>ellies or strong walking boots – ideally good tread to avoid slipping</a:t>
            </a:r>
          </a:p>
          <a:p>
            <a:pPr marL="285750" indent="-285750">
              <a:lnSpc>
                <a:spcPct val="150000"/>
              </a:lnSpc>
              <a:buFont typeface="Arial" panose="020B0604020202020204" pitchFamily="34" charset="0"/>
              <a:buChar char="•"/>
            </a:pPr>
            <a:r>
              <a:rPr lang="en-GB" dirty="0"/>
              <a:t>Protective Gloves</a:t>
            </a:r>
            <a:endParaRPr lang="en-GB" b="0" i="0" u="none" strike="noStrike" baseline="0" dirty="0"/>
          </a:p>
          <a:p>
            <a:pPr marL="285750" indent="-285750">
              <a:lnSpc>
                <a:spcPct val="150000"/>
              </a:lnSpc>
              <a:buFont typeface="Arial" panose="020B0604020202020204" pitchFamily="34" charset="0"/>
              <a:buChar char="•"/>
            </a:pPr>
            <a:r>
              <a:rPr lang="en-GB" b="0" i="0" u="none" strike="noStrike" baseline="0" dirty="0"/>
              <a:t>Garden Rakes (Chromes) </a:t>
            </a:r>
          </a:p>
          <a:p>
            <a:pPr marL="285750" indent="-285750">
              <a:lnSpc>
                <a:spcPct val="150000"/>
              </a:lnSpc>
              <a:buFont typeface="Arial" panose="020B0604020202020204" pitchFamily="34" charset="0"/>
              <a:buChar char="•"/>
            </a:pPr>
            <a:r>
              <a:rPr lang="en-GB" dirty="0"/>
              <a:t>Pitchforks </a:t>
            </a:r>
          </a:p>
          <a:p>
            <a:pPr marL="285750" indent="-285750">
              <a:lnSpc>
                <a:spcPct val="150000"/>
              </a:lnSpc>
              <a:buFont typeface="Arial" panose="020B0604020202020204" pitchFamily="34" charset="0"/>
              <a:buChar char="•"/>
            </a:pPr>
            <a:r>
              <a:rPr lang="en-GB" b="0" i="0" u="none" strike="noStrike" baseline="0" dirty="0"/>
              <a:t>Tarpaulin </a:t>
            </a:r>
          </a:p>
          <a:p>
            <a:pPr marL="285750" indent="-285750">
              <a:lnSpc>
                <a:spcPct val="150000"/>
              </a:lnSpc>
              <a:buFont typeface="Arial" panose="020B0604020202020204" pitchFamily="34" charset="0"/>
              <a:buChar char="•"/>
            </a:pPr>
            <a:r>
              <a:rPr lang="en-GB" b="0" i="0" u="none" strike="noStrike" baseline="0" dirty="0"/>
              <a:t>Lightweight nets </a:t>
            </a:r>
          </a:p>
          <a:p>
            <a:pPr marL="285750" indent="-285750">
              <a:lnSpc>
                <a:spcPct val="150000"/>
              </a:lnSpc>
              <a:buFont typeface="Arial" panose="020B0604020202020204" pitchFamily="34" charset="0"/>
              <a:buChar char="•"/>
            </a:pPr>
            <a:r>
              <a:rPr lang="en-GB" dirty="0"/>
              <a:t>Trug Buckets </a:t>
            </a:r>
            <a:r>
              <a:rPr lang="en-GB" b="0" i="0" u="none" strike="noStrike" baseline="0" dirty="0"/>
              <a:t> </a:t>
            </a:r>
          </a:p>
          <a:p>
            <a:pPr marL="285750" indent="-285750">
              <a:lnSpc>
                <a:spcPct val="150000"/>
              </a:lnSpc>
              <a:buFont typeface="Arial" panose="020B0604020202020204" pitchFamily="34" charset="0"/>
              <a:buChar char="•"/>
            </a:pPr>
            <a:r>
              <a:rPr lang="en-GB" dirty="0"/>
              <a:t>Throw Rope</a:t>
            </a:r>
          </a:p>
          <a:p>
            <a:pPr marL="285750" indent="-285750">
              <a:lnSpc>
                <a:spcPct val="150000"/>
              </a:lnSpc>
              <a:buFont typeface="Arial" panose="020B0604020202020204" pitchFamily="34" charset="0"/>
              <a:buChar char="•"/>
            </a:pPr>
            <a:r>
              <a:rPr lang="en-GB" b="0" i="0" u="none" strike="noStrike" baseline="0" dirty="0"/>
              <a:t>Hand Sanitiser </a:t>
            </a:r>
          </a:p>
          <a:p>
            <a:pPr marL="285750" indent="-285750">
              <a:lnSpc>
                <a:spcPct val="150000"/>
              </a:lnSpc>
              <a:buFont typeface="Arial" panose="020B0604020202020204" pitchFamily="34" charset="0"/>
              <a:buChar char="•"/>
            </a:pPr>
            <a:r>
              <a:rPr lang="en-GB" dirty="0"/>
              <a:t>First Aid Kit </a:t>
            </a:r>
            <a:endParaRPr lang="en-GB" b="0" i="0" u="none" strike="noStrike" baseline="0" dirty="0"/>
          </a:p>
        </p:txBody>
      </p:sp>
      <p:pic>
        <p:nvPicPr>
          <p:cNvPr id="2" name="Video 1">
            <a:hlinkClick r:id="" action="ppaction://media"/>
            <a:extLst>
              <a:ext uri="{FF2B5EF4-FFF2-40B4-BE49-F238E27FC236}">
                <a16:creationId xmlns:a16="http://schemas.microsoft.com/office/drawing/2014/main" id="{41F0B6BF-2EF1-4D97-BE96-6850BA40148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pic>
        <p:nvPicPr>
          <p:cNvPr id="16" name="Picture 15">
            <a:extLst>
              <a:ext uri="{FF2B5EF4-FFF2-40B4-BE49-F238E27FC236}">
                <a16:creationId xmlns:a16="http://schemas.microsoft.com/office/drawing/2014/main" id="{ECC51CBC-1BC1-4C51-9BB8-25759DB02831}"/>
              </a:ext>
            </a:extLst>
          </p:cNvPr>
          <p:cNvPicPr>
            <a:picLocks noChangeAspect="1"/>
          </p:cNvPicPr>
          <p:nvPr/>
        </p:nvPicPr>
        <p:blipFill>
          <a:blip r:embed="rId7"/>
          <a:stretch>
            <a:fillRect/>
          </a:stretch>
        </p:blipFill>
        <p:spPr>
          <a:xfrm>
            <a:off x="3887407" y="2084873"/>
            <a:ext cx="6079305" cy="3844578"/>
          </a:xfrm>
          <a:prstGeom prst="rect">
            <a:avLst/>
          </a:prstGeom>
        </p:spPr>
      </p:pic>
      <p:sp>
        <p:nvSpPr>
          <p:cNvPr id="20" name="TextBox 19">
            <a:extLst>
              <a:ext uri="{FF2B5EF4-FFF2-40B4-BE49-F238E27FC236}">
                <a16:creationId xmlns:a16="http://schemas.microsoft.com/office/drawing/2014/main" id="{C7760E2E-929B-48D5-9408-451730735F32}"/>
              </a:ext>
            </a:extLst>
          </p:cNvPr>
          <p:cNvSpPr txBox="1"/>
          <p:nvPr/>
        </p:nvSpPr>
        <p:spPr>
          <a:xfrm>
            <a:off x="5362209" y="5929451"/>
            <a:ext cx="3129699" cy="369332"/>
          </a:xfrm>
          <a:prstGeom prst="rect">
            <a:avLst/>
          </a:prstGeom>
          <a:noFill/>
        </p:spPr>
        <p:txBody>
          <a:bodyPr wrap="square" rtlCol="0">
            <a:spAutoFit/>
          </a:bodyPr>
          <a:lstStyle/>
          <a:p>
            <a:r>
              <a:rPr lang="en-GB" b="1" dirty="0"/>
              <a:t>Photo Credit: </a:t>
            </a:r>
            <a:r>
              <a:rPr lang="en-GB" b="1" dirty="0" err="1"/>
              <a:t>RiverCare</a:t>
            </a:r>
            <a:endParaRPr lang="en-GB" b="1" dirty="0"/>
          </a:p>
        </p:txBody>
      </p:sp>
    </p:spTree>
    <p:extLst>
      <p:ext uri="{BB962C8B-B14F-4D97-AF65-F5344CB8AC3E}">
        <p14:creationId xmlns:p14="http://schemas.microsoft.com/office/powerpoint/2010/main" val="3277387443"/>
      </p:ext>
    </p:extLst>
  </p:cSld>
  <p:clrMapOvr>
    <a:masterClrMapping/>
  </p:clrMapOvr>
  <mc:AlternateContent xmlns:mc="http://schemas.openxmlformats.org/markup-compatibility/2006" xmlns:p14="http://schemas.microsoft.com/office/powerpoint/2010/main">
    <mc:Choice Requires="p14">
      <p:transition spd="slow" p14:dur="2000" advTm="16312"/>
    </mc:Choice>
    <mc:Fallback xmlns="">
      <p:transition spd="slow" advTm="16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ter, sitting, table, dark&#10;&#10;Description automatically generated">
            <a:extLst>
              <a:ext uri="{FF2B5EF4-FFF2-40B4-BE49-F238E27FC236}">
                <a16:creationId xmlns:a16="http://schemas.microsoft.com/office/drawing/2014/main" id="{2760DE49-5701-4720-B841-FA347871AD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4068" y="5929451"/>
            <a:ext cx="12245544" cy="1181767"/>
          </a:xfrm>
          <a:prstGeom prst="rect">
            <a:avLst/>
          </a:prstGeom>
        </p:spPr>
      </p:pic>
      <p:sp>
        <p:nvSpPr>
          <p:cNvPr id="9" name="Rectangle: Rounded Corners 8">
            <a:extLst>
              <a:ext uri="{FF2B5EF4-FFF2-40B4-BE49-F238E27FC236}">
                <a16:creationId xmlns:a16="http://schemas.microsoft.com/office/drawing/2014/main" id="{7194D249-0686-42A9-9D57-2A15F4DFD30F}"/>
              </a:ext>
            </a:extLst>
          </p:cNvPr>
          <p:cNvSpPr/>
          <p:nvPr/>
        </p:nvSpPr>
        <p:spPr>
          <a:xfrm>
            <a:off x="204099" y="238536"/>
            <a:ext cx="1902998" cy="354482"/>
          </a:xfrm>
          <a:prstGeom prst="roundRect">
            <a:avLst/>
          </a:prstGeom>
          <a:solidFill>
            <a:srgbClr val="043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Rectangle: Rounded Corners 10">
            <a:extLst>
              <a:ext uri="{FF2B5EF4-FFF2-40B4-BE49-F238E27FC236}">
                <a16:creationId xmlns:a16="http://schemas.microsoft.com/office/drawing/2014/main" id="{670F7F8E-C2CB-41AF-B39D-E1025ACAF3DA}"/>
              </a:ext>
            </a:extLst>
          </p:cNvPr>
          <p:cNvSpPr/>
          <p:nvPr/>
        </p:nvSpPr>
        <p:spPr>
          <a:xfrm>
            <a:off x="2188072" y="238536"/>
            <a:ext cx="1902998" cy="354482"/>
          </a:xfrm>
          <a:prstGeom prst="roundRect">
            <a:avLst/>
          </a:prstGeom>
          <a:solidFill>
            <a:srgbClr val="57B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Rectangle: Rounded Corners 12">
            <a:extLst>
              <a:ext uri="{FF2B5EF4-FFF2-40B4-BE49-F238E27FC236}">
                <a16:creationId xmlns:a16="http://schemas.microsoft.com/office/drawing/2014/main" id="{2815F383-97C6-4D58-8703-3F0D14991D73}"/>
              </a:ext>
            </a:extLst>
          </p:cNvPr>
          <p:cNvSpPr/>
          <p:nvPr/>
        </p:nvSpPr>
        <p:spPr>
          <a:xfrm>
            <a:off x="4172045" y="238536"/>
            <a:ext cx="1902998" cy="354482"/>
          </a:xfrm>
          <a:prstGeom prst="roundRect">
            <a:avLst/>
          </a:prstGeom>
          <a:solidFill>
            <a:srgbClr val="5C8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Rectangle: Rounded Corners 14">
            <a:extLst>
              <a:ext uri="{FF2B5EF4-FFF2-40B4-BE49-F238E27FC236}">
                <a16:creationId xmlns:a16="http://schemas.microsoft.com/office/drawing/2014/main" id="{5E3422AF-07E0-40BF-8119-F8D07DAC6A2F}"/>
              </a:ext>
            </a:extLst>
          </p:cNvPr>
          <p:cNvSpPr/>
          <p:nvPr/>
        </p:nvSpPr>
        <p:spPr>
          <a:xfrm>
            <a:off x="6156018" y="238536"/>
            <a:ext cx="1902998" cy="354482"/>
          </a:xfrm>
          <a:prstGeom prst="roundRect">
            <a:avLst/>
          </a:prstGeom>
          <a:solidFill>
            <a:srgbClr val="8A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Rounded Corners 16">
            <a:extLst>
              <a:ext uri="{FF2B5EF4-FFF2-40B4-BE49-F238E27FC236}">
                <a16:creationId xmlns:a16="http://schemas.microsoft.com/office/drawing/2014/main" id="{48FB4D3A-2A0C-4EB2-9556-AAEA147AA89B}"/>
              </a:ext>
            </a:extLst>
          </p:cNvPr>
          <p:cNvSpPr/>
          <p:nvPr/>
        </p:nvSpPr>
        <p:spPr>
          <a:xfrm>
            <a:off x="8139991" y="238536"/>
            <a:ext cx="1902998" cy="354482"/>
          </a:xfrm>
          <a:prstGeom prst="roundRect">
            <a:avLst/>
          </a:prstGeom>
          <a:solidFill>
            <a:srgbClr val="B6A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Rectangle: Rounded Corners 18">
            <a:extLst>
              <a:ext uri="{FF2B5EF4-FFF2-40B4-BE49-F238E27FC236}">
                <a16:creationId xmlns:a16="http://schemas.microsoft.com/office/drawing/2014/main" id="{58B01F3C-B4AC-4C83-A7A7-587C660558D1}"/>
              </a:ext>
            </a:extLst>
          </p:cNvPr>
          <p:cNvSpPr/>
          <p:nvPr/>
        </p:nvSpPr>
        <p:spPr>
          <a:xfrm>
            <a:off x="10123964" y="238536"/>
            <a:ext cx="1902998" cy="354482"/>
          </a:xfrm>
          <a:prstGeom prst="roundRect">
            <a:avLst/>
          </a:prstGeom>
          <a:solidFill>
            <a:srgbClr val="AA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TextBox 20">
            <a:extLst>
              <a:ext uri="{FF2B5EF4-FFF2-40B4-BE49-F238E27FC236}">
                <a16:creationId xmlns:a16="http://schemas.microsoft.com/office/drawing/2014/main" id="{7637C593-B17F-443C-8C2E-D3982232853E}"/>
              </a:ext>
            </a:extLst>
          </p:cNvPr>
          <p:cNvSpPr txBox="1"/>
          <p:nvPr/>
        </p:nvSpPr>
        <p:spPr>
          <a:xfrm>
            <a:off x="204099" y="6579973"/>
            <a:ext cx="3263805" cy="338554"/>
          </a:xfrm>
          <a:prstGeom prst="rect">
            <a:avLst/>
          </a:prstGeom>
          <a:noFill/>
        </p:spPr>
        <p:txBody>
          <a:bodyPr wrap="square" rtlCol="0">
            <a:spAutoFit/>
          </a:bodyPr>
          <a:lstStyle/>
          <a:p>
            <a:r>
              <a:rPr lang="en-GB" sz="1600" dirty="0">
                <a:solidFill>
                  <a:prstClr val="white"/>
                </a:solidFill>
                <a:latin typeface="Segoe UI Black" panose="020B0A02040204020203" pitchFamily="34" charset="0"/>
                <a:ea typeface="Segoe UI Black" panose="020B0A02040204020203" pitchFamily="34" charset="0"/>
                <a:cs typeface="Arial" panose="020B0604020202020204" pitchFamily="34" charset="0"/>
              </a:rPr>
              <a:t>www.anglingtrust.net</a:t>
            </a:r>
          </a:p>
        </p:txBody>
      </p:sp>
      <p:sp>
        <p:nvSpPr>
          <p:cNvPr id="12" name="TextBox 11">
            <a:extLst>
              <a:ext uri="{FF2B5EF4-FFF2-40B4-BE49-F238E27FC236}">
                <a16:creationId xmlns:a16="http://schemas.microsoft.com/office/drawing/2014/main" id="{077A8DC7-5079-4886-82B5-B0FF04350A47}"/>
              </a:ext>
            </a:extLst>
          </p:cNvPr>
          <p:cNvSpPr txBox="1"/>
          <p:nvPr/>
        </p:nvSpPr>
        <p:spPr>
          <a:xfrm>
            <a:off x="899726" y="644752"/>
            <a:ext cx="10350631" cy="707886"/>
          </a:xfrm>
          <a:prstGeom prst="rect">
            <a:avLst/>
          </a:prstGeom>
          <a:noFill/>
        </p:spPr>
        <p:txBody>
          <a:bodyPr wrap="square" rtlCol="0">
            <a:spAutoFit/>
          </a:bodyPr>
          <a:lstStyle/>
          <a:p>
            <a:pPr algn="ctr"/>
            <a:r>
              <a:rPr lang="en-GB" sz="4000" dirty="0">
                <a:latin typeface="Segoe UI Black" panose="020B0A02040204020203" pitchFamily="34" charset="0"/>
                <a:ea typeface="Segoe UI Black" panose="020B0A02040204020203" pitchFamily="34" charset="0"/>
              </a:rPr>
              <a:t>Methodology – From The Water </a:t>
            </a:r>
          </a:p>
        </p:txBody>
      </p:sp>
      <p:sp>
        <p:nvSpPr>
          <p:cNvPr id="18" name="TextBox 17">
            <a:extLst>
              <a:ext uri="{FF2B5EF4-FFF2-40B4-BE49-F238E27FC236}">
                <a16:creationId xmlns:a16="http://schemas.microsoft.com/office/drawing/2014/main" id="{4A38FB29-0B25-4817-9E02-C368A4C6610F}"/>
              </a:ext>
            </a:extLst>
          </p:cNvPr>
          <p:cNvSpPr txBox="1"/>
          <p:nvPr/>
        </p:nvSpPr>
        <p:spPr>
          <a:xfrm>
            <a:off x="316113" y="1448096"/>
            <a:ext cx="11679810" cy="4481355"/>
          </a:xfrm>
          <a:prstGeom prst="rect">
            <a:avLst/>
          </a:prstGeom>
          <a:noFill/>
        </p:spPr>
        <p:txBody>
          <a:bodyPr wrap="square">
            <a:spAutoFit/>
          </a:bodyPr>
          <a:lstStyle/>
          <a:p>
            <a:pPr>
              <a:lnSpc>
                <a:spcPct val="150000"/>
              </a:lnSpc>
            </a:pPr>
            <a:r>
              <a:rPr lang="en-GB" dirty="0"/>
              <a:t>There are various different removal techniques whilst working on the water, these depend on the scenario. </a:t>
            </a:r>
            <a:r>
              <a:rPr lang="en-GB" b="1" dirty="0"/>
              <a:t>I</a:t>
            </a:r>
            <a:r>
              <a:rPr lang="en-GB" sz="1800" b="0" i="0" u="none" strike="noStrike" baseline="0" dirty="0"/>
              <a:t>t is important to remove Floating </a:t>
            </a:r>
            <a:r>
              <a:rPr lang="en-GB" dirty="0"/>
              <a:t>P</a:t>
            </a:r>
            <a:r>
              <a:rPr lang="en-GB" sz="1800" b="0" i="0" u="none" strike="noStrike" baseline="0" dirty="0"/>
              <a:t>ennywort carefully, to prevent releasing fragments which could spread downstream and create new outbreaks. </a:t>
            </a:r>
            <a:r>
              <a:rPr lang="en-GB" b="1" dirty="0"/>
              <a:t>Remember - The safety of your team is most important at all times</a:t>
            </a:r>
            <a:r>
              <a:rPr lang="en-GB" dirty="0"/>
              <a:t>.  </a:t>
            </a:r>
          </a:p>
          <a:p>
            <a:endParaRPr lang="en-GB" dirty="0"/>
          </a:p>
          <a:p>
            <a:pPr marL="342900" indent="-342900" algn="l">
              <a:lnSpc>
                <a:spcPct val="150000"/>
              </a:lnSpc>
              <a:buFont typeface="+mj-lt"/>
              <a:buAutoNum type="arabicPeriod"/>
            </a:pPr>
            <a:r>
              <a:rPr lang="en-GB" b="1" dirty="0"/>
              <a:t>Working from a boat  – </a:t>
            </a:r>
            <a:r>
              <a:rPr lang="en-GB" sz="1800" b="0" i="0" u="none" strike="noStrike" baseline="0" dirty="0"/>
              <a:t>Lift out with gloved hands, small rakes, nets and/or tennis rackets, making</a:t>
            </a:r>
          </a:p>
          <a:p>
            <a:pPr algn="l">
              <a:lnSpc>
                <a:spcPct val="150000"/>
              </a:lnSpc>
            </a:pPr>
            <a:r>
              <a:rPr lang="en-GB" sz="1800" b="0" i="0" u="none" strike="noStrike" baseline="0" dirty="0"/>
              <a:t>sure that all fragments of the plant are removed including the roots. Deposit the fragments into buckets or trugs positioned in your boat then empty periodically on the bank, adhering to guidelines. </a:t>
            </a:r>
            <a:endParaRPr lang="en-GB" b="1" dirty="0"/>
          </a:p>
          <a:p>
            <a:pPr>
              <a:lnSpc>
                <a:spcPct val="150000"/>
              </a:lnSpc>
            </a:pPr>
            <a:endParaRPr lang="en-GB" b="1" dirty="0"/>
          </a:p>
          <a:p>
            <a:pPr>
              <a:lnSpc>
                <a:spcPct val="150000"/>
              </a:lnSpc>
            </a:pPr>
            <a:r>
              <a:rPr lang="en-GB" b="1" dirty="0"/>
              <a:t>2. Working from a bigger boat – </a:t>
            </a:r>
            <a:r>
              <a:rPr lang="en-GB" dirty="0"/>
              <a:t>If your vessel is spacious enough for multiple people a “Cut &amp; Float” technique can be deployed. Detach a Floating Pennywort raft, or a section of it with the use of a hand saw or an oar, then keep hold of the raft whilst your partner gets the boat back to the bank, either with engine or oars. </a:t>
            </a:r>
            <a:endParaRPr lang="en-GB" b="1" dirty="0"/>
          </a:p>
        </p:txBody>
      </p:sp>
      <p:pic>
        <p:nvPicPr>
          <p:cNvPr id="4" name="Video 3">
            <a:hlinkClick r:id="" action="ppaction://media"/>
            <a:extLst>
              <a:ext uri="{FF2B5EF4-FFF2-40B4-BE49-F238E27FC236}">
                <a16:creationId xmlns:a16="http://schemas.microsoft.com/office/drawing/2014/main" id="{24203491-8AA0-4477-A1F5-4A76C53AC1A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412404395"/>
      </p:ext>
    </p:extLst>
  </p:cSld>
  <p:clrMapOvr>
    <a:masterClrMapping/>
  </p:clrMapOvr>
  <mc:AlternateContent xmlns:mc="http://schemas.openxmlformats.org/markup-compatibility/2006" xmlns:p14="http://schemas.microsoft.com/office/powerpoint/2010/main">
    <mc:Choice Requires="p14">
      <p:transition spd="slow" p14:dur="2000" advTm="126070"/>
    </mc:Choice>
    <mc:Fallback xmlns="">
      <p:transition spd="slow" advTm="126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ter, sitting, table, dark&#10;&#10;Description automatically generated">
            <a:extLst>
              <a:ext uri="{FF2B5EF4-FFF2-40B4-BE49-F238E27FC236}">
                <a16:creationId xmlns:a16="http://schemas.microsoft.com/office/drawing/2014/main" id="{2760DE49-5701-4720-B841-FA347871AD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4068" y="5929451"/>
            <a:ext cx="12245544" cy="1181767"/>
          </a:xfrm>
          <a:prstGeom prst="rect">
            <a:avLst/>
          </a:prstGeom>
        </p:spPr>
      </p:pic>
      <p:sp>
        <p:nvSpPr>
          <p:cNvPr id="9" name="Rectangle: Rounded Corners 8">
            <a:extLst>
              <a:ext uri="{FF2B5EF4-FFF2-40B4-BE49-F238E27FC236}">
                <a16:creationId xmlns:a16="http://schemas.microsoft.com/office/drawing/2014/main" id="{7194D249-0686-42A9-9D57-2A15F4DFD30F}"/>
              </a:ext>
            </a:extLst>
          </p:cNvPr>
          <p:cNvSpPr/>
          <p:nvPr/>
        </p:nvSpPr>
        <p:spPr>
          <a:xfrm>
            <a:off x="204099" y="238536"/>
            <a:ext cx="1902998" cy="354482"/>
          </a:xfrm>
          <a:prstGeom prst="roundRect">
            <a:avLst/>
          </a:prstGeom>
          <a:solidFill>
            <a:srgbClr val="043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Rectangle: Rounded Corners 10">
            <a:extLst>
              <a:ext uri="{FF2B5EF4-FFF2-40B4-BE49-F238E27FC236}">
                <a16:creationId xmlns:a16="http://schemas.microsoft.com/office/drawing/2014/main" id="{670F7F8E-C2CB-41AF-B39D-E1025ACAF3DA}"/>
              </a:ext>
            </a:extLst>
          </p:cNvPr>
          <p:cNvSpPr/>
          <p:nvPr/>
        </p:nvSpPr>
        <p:spPr>
          <a:xfrm>
            <a:off x="2188072" y="238536"/>
            <a:ext cx="1902998" cy="354482"/>
          </a:xfrm>
          <a:prstGeom prst="roundRect">
            <a:avLst/>
          </a:prstGeom>
          <a:solidFill>
            <a:srgbClr val="57B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Rectangle: Rounded Corners 12">
            <a:extLst>
              <a:ext uri="{FF2B5EF4-FFF2-40B4-BE49-F238E27FC236}">
                <a16:creationId xmlns:a16="http://schemas.microsoft.com/office/drawing/2014/main" id="{2815F383-97C6-4D58-8703-3F0D14991D73}"/>
              </a:ext>
            </a:extLst>
          </p:cNvPr>
          <p:cNvSpPr/>
          <p:nvPr/>
        </p:nvSpPr>
        <p:spPr>
          <a:xfrm>
            <a:off x="4172045" y="238536"/>
            <a:ext cx="1902998" cy="354482"/>
          </a:xfrm>
          <a:prstGeom prst="roundRect">
            <a:avLst/>
          </a:prstGeom>
          <a:solidFill>
            <a:srgbClr val="5C8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Rectangle: Rounded Corners 14">
            <a:extLst>
              <a:ext uri="{FF2B5EF4-FFF2-40B4-BE49-F238E27FC236}">
                <a16:creationId xmlns:a16="http://schemas.microsoft.com/office/drawing/2014/main" id="{5E3422AF-07E0-40BF-8119-F8D07DAC6A2F}"/>
              </a:ext>
            </a:extLst>
          </p:cNvPr>
          <p:cNvSpPr/>
          <p:nvPr/>
        </p:nvSpPr>
        <p:spPr>
          <a:xfrm>
            <a:off x="6156018" y="238536"/>
            <a:ext cx="1902998" cy="354482"/>
          </a:xfrm>
          <a:prstGeom prst="roundRect">
            <a:avLst/>
          </a:prstGeom>
          <a:solidFill>
            <a:srgbClr val="8A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Rounded Corners 16">
            <a:extLst>
              <a:ext uri="{FF2B5EF4-FFF2-40B4-BE49-F238E27FC236}">
                <a16:creationId xmlns:a16="http://schemas.microsoft.com/office/drawing/2014/main" id="{48FB4D3A-2A0C-4EB2-9556-AAEA147AA89B}"/>
              </a:ext>
            </a:extLst>
          </p:cNvPr>
          <p:cNvSpPr/>
          <p:nvPr/>
        </p:nvSpPr>
        <p:spPr>
          <a:xfrm>
            <a:off x="8139991" y="238536"/>
            <a:ext cx="1902998" cy="354482"/>
          </a:xfrm>
          <a:prstGeom prst="roundRect">
            <a:avLst/>
          </a:prstGeom>
          <a:solidFill>
            <a:srgbClr val="B6A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Rectangle: Rounded Corners 18">
            <a:extLst>
              <a:ext uri="{FF2B5EF4-FFF2-40B4-BE49-F238E27FC236}">
                <a16:creationId xmlns:a16="http://schemas.microsoft.com/office/drawing/2014/main" id="{58B01F3C-B4AC-4C83-A7A7-587C660558D1}"/>
              </a:ext>
            </a:extLst>
          </p:cNvPr>
          <p:cNvSpPr/>
          <p:nvPr/>
        </p:nvSpPr>
        <p:spPr>
          <a:xfrm>
            <a:off x="10123964" y="238536"/>
            <a:ext cx="1902998" cy="354482"/>
          </a:xfrm>
          <a:prstGeom prst="roundRect">
            <a:avLst/>
          </a:prstGeom>
          <a:solidFill>
            <a:srgbClr val="AA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TextBox 20">
            <a:extLst>
              <a:ext uri="{FF2B5EF4-FFF2-40B4-BE49-F238E27FC236}">
                <a16:creationId xmlns:a16="http://schemas.microsoft.com/office/drawing/2014/main" id="{7637C593-B17F-443C-8C2E-D3982232853E}"/>
              </a:ext>
            </a:extLst>
          </p:cNvPr>
          <p:cNvSpPr txBox="1"/>
          <p:nvPr/>
        </p:nvSpPr>
        <p:spPr>
          <a:xfrm>
            <a:off x="204099" y="6579973"/>
            <a:ext cx="3263805" cy="338554"/>
          </a:xfrm>
          <a:prstGeom prst="rect">
            <a:avLst/>
          </a:prstGeom>
          <a:noFill/>
        </p:spPr>
        <p:txBody>
          <a:bodyPr wrap="square" rtlCol="0">
            <a:spAutoFit/>
          </a:bodyPr>
          <a:lstStyle/>
          <a:p>
            <a:r>
              <a:rPr lang="en-GB" sz="1600" dirty="0">
                <a:solidFill>
                  <a:prstClr val="white"/>
                </a:solidFill>
                <a:latin typeface="Segoe UI Black" panose="020B0A02040204020203" pitchFamily="34" charset="0"/>
                <a:ea typeface="Segoe UI Black" panose="020B0A02040204020203" pitchFamily="34" charset="0"/>
                <a:cs typeface="Arial" panose="020B0604020202020204" pitchFamily="34" charset="0"/>
              </a:rPr>
              <a:t>www.anglingtrust.net</a:t>
            </a:r>
          </a:p>
        </p:txBody>
      </p:sp>
      <p:sp>
        <p:nvSpPr>
          <p:cNvPr id="14" name="TextBox 13">
            <a:extLst>
              <a:ext uri="{FF2B5EF4-FFF2-40B4-BE49-F238E27FC236}">
                <a16:creationId xmlns:a16="http://schemas.microsoft.com/office/drawing/2014/main" id="{0DF830CD-3AD0-4628-B9D1-5522FD7662EC}"/>
              </a:ext>
            </a:extLst>
          </p:cNvPr>
          <p:cNvSpPr txBox="1"/>
          <p:nvPr/>
        </p:nvSpPr>
        <p:spPr>
          <a:xfrm>
            <a:off x="243160" y="593018"/>
            <a:ext cx="11783802" cy="6281848"/>
          </a:xfrm>
          <a:prstGeom prst="rect">
            <a:avLst/>
          </a:prstGeom>
          <a:noFill/>
        </p:spPr>
        <p:txBody>
          <a:bodyPr wrap="square">
            <a:spAutoFit/>
          </a:bodyPr>
          <a:lstStyle/>
          <a:p>
            <a:pPr>
              <a:lnSpc>
                <a:spcPct val="150000"/>
              </a:lnSpc>
            </a:pPr>
            <a:r>
              <a:rPr lang="en-GB" b="1" dirty="0"/>
              <a:t>Dry Suits/Waders – </a:t>
            </a:r>
            <a:r>
              <a:rPr lang="en-GB" dirty="0"/>
              <a:t>Always ensure you are aware of the depth of water and the substrate before entering with a dry suit/waders. This method can be very effective by being able to get into the marginal vegetation and remove fragments before they rapidly develop into larger rafts. Fill a trug bucket or bag and regularly dump on the bank, again adhering to guidelines.</a:t>
            </a:r>
            <a:endParaRPr lang="en-GB" b="1" dirty="0"/>
          </a:p>
          <a:p>
            <a:pPr>
              <a:lnSpc>
                <a:spcPct val="150000"/>
              </a:lnSpc>
            </a:pPr>
            <a:endParaRPr lang="en-GB" b="1" dirty="0"/>
          </a:p>
          <a:p>
            <a:pPr>
              <a:lnSpc>
                <a:spcPct val="150000"/>
              </a:lnSpc>
            </a:pPr>
            <a:r>
              <a:rPr lang="en-GB" b="1" dirty="0"/>
              <a:t>Things to remember when working on/in the water:</a:t>
            </a:r>
          </a:p>
          <a:p>
            <a:pPr marL="285750" indent="-285750">
              <a:lnSpc>
                <a:spcPct val="150000"/>
              </a:lnSpc>
              <a:buFont typeface="Arial" panose="020B0604020202020204" pitchFamily="34" charset="0"/>
              <a:buChar char="•"/>
            </a:pPr>
            <a:r>
              <a:rPr lang="en-GB" dirty="0"/>
              <a:t>When possible, work upstream to downstream.</a:t>
            </a:r>
          </a:p>
          <a:p>
            <a:pPr marL="285750" indent="-285750">
              <a:lnSpc>
                <a:spcPct val="150000"/>
              </a:lnSpc>
              <a:buFont typeface="Arial" panose="020B0604020202020204" pitchFamily="34" charset="0"/>
              <a:buChar char="•"/>
            </a:pPr>
            <a:r>
              <a:rPr lang="en-GB" dirty="0"/>
              <a:t>Always wear a life jacket/buoyancy aid whilst on the water</a:t>
            </a:r>
          </a:p>
          <a:p>
            <a:pPr marL="285750" indent="-285750">
              <a:lnSpc>
                <a:spcPct val="150000"/>
              </a:lnSpc>
              <a:buFont typeface="Arial" panose="020B0604020202020204" pitchFamily="34" charset="0"/>
              <a:buChar char="•"/>
            </a:pPr>
            <a:r>
              <a:rPr lang="en-GB" dirty="0"/>
              <a:t>Work in pairs as a minimum, in accordance to the risk assessment provided </a:t>
            </a:r>
          </a:p>
          <a:p>
            <a:pPr marL="285750" indent="-285750">
              <a:lnSpc>
                <a:spcPct val="150000"/>
              </a:lnSpc>
              <a:buFont typeface="Arial" panose="020B0604020202020204" pitchFamily="34" charset="0"/>
              <a:buChar char="•"/>
            </a:pPr>
            <a:r>
              <a:rPr lang="en-GB" dirty="0"/>
              <a:t>Use a solid, flat bottomed boat – NO INFLATEABLE VESSELS AT ANY TIME.</a:t>
            </a:r>
          </a:p>
          <a:p>
            <a:pPr marL="285750" indent="-285750">
              <a:lnSpc>
                <a:spcPct val="150000"/>
              </a:lnSpc>
              <a:buFont typeface="Arial" panose="020B0604020202020204" pitchFamily="34" charset="0"/>
              <a:buChar char="•"/>
            </a:pPr>
            <a:r>
              <a:rPr lang="en-GB" dirty="0"/>
              <a:t>Do not over reach or over load your vessel (always check weight capacity of your vessel) </a:t>
            </a:r>
            <a:r>
              <a:rPr lang="en-GB" b="1" dirty="0"/>
              <a:t> </a:t>
            </a:r>
          </a:p>
          <a:p>
            <a:pPr marL="285750" indent="-285750">
              <a:lnSpc>
                <a:spcPct val="150000"/>
              </a:lnSpc>
              <a:buFont typeface="Arial" panose="020B0604020202020204" pitchFamily="34" charset="0"/>
              <a:buChar char="•"/>
            </a:pPr>
            <a:r>
              <a:rPr lang="en-GB" dirty="0"/>
              <a:t>When working on flowing water it is good practice to deploy a downstream team to capture any fragments which may have drifted off when the upstream volunteers are detaching rafts. </a:t>
            </a:r>
          </a:p>
          <a:p>
            <a:pPr marL="285750" indent="-285750">
              <a:lnSpc>
                <a:spcPct val="150000"/>
              </a:lnSpc>
              <a:buFont typeface="Arial" panose="020B0604020202020204" pitchFamily="34" charset="0"/>
              <a:buChar char="•"/>
            </a:pPr>
            <a:r>
              <a:rPr lang="en-GB" dirty="0"/>
              <a:t>Always ensure you/your equipment has been Checked/Cleaned &amp; Dried before and after any event </a:t>
            </a:r>
            <a:endParaRPr lang="en-GB" b="0" i="0" u="none" strike="noStrike" baseline="0" dirty="0"/>
          </a:p>
          <a:p>
            <a:pPr marL="285750" indent="-285750">
              <a:lnSpc>
                <a:spcPct val="150000"/>
              </a:lnSpc>
              <a:buFont typeface="Arial" panose="020B0604020202020204" pitchFamily="34" charset="0"/>
              <a:buChar char="•"/>
            </a:pPr>
            <a:endParaRPr lang="en-GB" dirty="0"/>
          </a:p>
        </p:txBody>
      </p:sp>
      <p:pic>
        <p:nvPicPr>
          <p:cNvPr id="2" name="Video 1">
            <a:hlinkClick r:id="" action="ppaction://media"/>
            <a:extLst>
              <a:ext uri="{FF2B5EF4-FFF2-40B4-BE49-F238E27FC236}">
                <a16:creationId xmlns:a16="http://schemas.microsoft.com/office/drawing/2014/main" id="{E4AF72DE-CCA0-4AB0-A7D6-13F9326E0EE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4255733112"/>
      </p:ext>
    </p:extLst>
  </p:cSld>
  <p:clrMapOvr>
    <a:masterClrMapping/>
  </p:clrMapOvr>
  <mc:AlternateContent xmlns:mc="http://schemas.openxmlformats.org/markup-compatibility/2006" xmlns:p14="http://schemas.microsoft.com/office/powerpoint/2010/main">
    <mc:Choice Requires="p14">
      <p:transition spd="slow" p14:dur="2000" advTm="76206"/>
    </mc:Choice>
    <mc:Fallback xmlns="">
      <p:transition spd="slow" advTm="76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ter, sitting, table, dark&#10;&#10;Description automatically generated">
            <a:extLst>
              <a:ext uri="{FF2B5EF4-FFF2-40B4-BE49-F238E27FC236}">
                <a16:creationId xmlns:a16="http://schemas.microsoft.com/office/drawing/2014/main" id="{2760DE49-5701-4720-B841-FA347871AD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4068" y="5929451"/>
            <a:ext cx="12245544" cy="1181767"/>
          </a:xfrm>
          <a:prstGeom prst="rect">
            <a:avLst/>
          </a:prstGeom>
        </p:spPr>
      </p:pic>
      <p:sp>
        <p:nvSpPr>
          <p:cNvPr id="9" name="Rectangle: Rounded Corners 8">
            <a:extLst>
              <a:ext uri="{FF2B5EF4-FFF2-40B4-BE49-F238E27FC236}">
                <a16:creationId xmlns:a16="http://schemas.microsoft.com/office/drawing/2014/main" id="{7194D249-0686-42A9-9D57-2A15F4DFD30F}"/>
              </a:ext>
            </a:extLst>
          </p:cNvPr>
          <p:cNvSpPr/>
          <p:nvPr/>
        </p:nvSpPr>
        <p:spPr>
          <a:xfrm>
            <a:off x="204099" y="238536"/>
            <a:ext cx="1902998" cy="354482"/>
          </a:xfrm>
          <a:prstGeom prst="roundRect">
            <a:avLst/>
          </a:prstGeom>
          <a:solidFill>
            <a:srgbClr val="043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Rectangle: Rounded Corners 10">
            <a:extLst>
              <a:ext uri="{FF2B5EF4-FFF2-40B4-BE49-F238E27FC236}">
                <a16:creationId xmlns:a16="http://schemas.microsoft.com/office/drawing/2014/main" id="{670F7F8E-C2CB-41AF-B39D-E1025ACAF3DA}"/>
              </a:ext>
            </a:extLst>
          </p:cNvPr>
          <p:cNvSpPr/>
          <p:nvPr/>
        </p:nvSpPr>
        <p:spPr>
          <a:xfrm>
            <a:off x="2188072" y="238536"/>
            <a:ext cx="1902998" cy="354482"/>
          </a:xfrm>
          <a:prstGeom prst="roundRect">
            <a:avLst/>
          </a:prstGeom>
          <a:solidFill>
            <a:srgbClr val="57B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Rectangle: Rounded Corners 12">
            <a:extLst>
              <a:ext uri="{FF2B5EF4-FFF2-40B4-BE49-F238E27FC236}">
                <a16:creationId xmlns:a16="http://schemas.microsoft.com/office/drawing/2014/main" id="{2815F383-97C6-4D58-8703-3F0D14991D73}"/>
              </a:ext>
            </a:extLst>
          </p:cNvPr>
          <p:cNvSpPr/>
          <p:nvPr/>
        </p:nvSpPr>
        <p:spPr>
          <a:xfrm>
            <a:off x="4172045" y="238536"/>
            <a:ext cx="1902998" cy="354482"/>
          </a:xfrm>
          <a:prstGeom prst="roundRect">
            <a:avLst/>
          </a:prstGeom>
          <a:solidFill>
            <a:srgbClr val="5C8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Rectangle: Rounded Corners 14">
            <a:extLst>
              <a:ext uri="{FF2B5EF4-FFF2-40B4-BE49-F238E27FC236}">
                <a16:creationId xmlns:a16="http://schemas.microsoft.com/office/drawing/2014/main" id="{5E3422AF-07E0-40BF-8119-F8D07DAC6A2F}"/>
              </a:ext>
            </a:extLst>
          </p:cNvPr>
          <p:cNvSpPr/>
          <p:nvPr/>
        </p:nvSpPr>
        <p:spPr>
          <a:xfrm>
            <a:off x="6156018" y="238536"/>
            <a:ext cx="1902998" cy="354482"/>
          </a:xfrm>
          <a:prstGeom prst="roundRect">
            <a:avLst/>
          </a:prstGeom>
          <a:solidFill>
            <a:srgbClr val="8A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Rounded Corners 16">
            <a:extLst>
              <a:ext uri="{FF2B5EF4-FFF2-40B4-BE49-F238E27FC236}">
                <a16:creationId xmlns:a16="http://schemas.microsoft.com/office/drawing/2014/main" id="{48FB4D3A-2A0C-4EB2-9556-AAEA147AA89B}"/>
              </a:ext>
            </a:extLst>
          </p:cNvPr>
          <p:cNvSpPr/>
          <p:nvPr/>
        </p:nvSpPr>
        <p:spPr>
          <a:xfrm>
            <a:off x="8139991" y="238536"/>
            <a:ext cx="1902998" cy="354482"/>
          </a:xfrm>
          <a:prstGeom prst="roundRect">
            <a:avLst/>
          </a:prstGeom>
          <a:solidFill>
            <a:srgbClr val="B6A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Rectangle: Rounded Corners 18">
            <a:extLst>
              <a:ext uri="{FF2B5EF4-FFF2-40B4-BE49-F238E27FC236}">
                <a16:creationId xmlns:a16="http://schemas.microsoft.com/office/drawing/2014/main" id="{58B01F3C-B4AC-4C83-A7A7-587C660558D1}"/>
              </a:ext>
            </a:extLst>
          </p:cNvPr>
          <p:cNvSpPr/>
          <p:nvPr/>
        </p:nvSpPr>
        <p:spPr>
          <a:xfrm>
            <a:off x="10123964" y="238536"/>
            <a:ext cx="1902998" cy="354482"/>
          </a:xfrm>
          <a:prstGeom prst="roundRect">
            <a:avLst/>
          </a:prstGeom>
          <a:solidFill>
            <a:srgbClr val="AA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TextBox 20">
            <a:extLst>
              <a:ext uri="{FF2B5EF4-FFF2-40B4-BE49-F238E27FC236}">
                <a16:creationId xmlns:a16="http://schemas.microsoft.com/office/drawing/2014/main" id="{7637C593-B17F-443C-8C2E-D3982232853E}"/>
              </a:ext>
            </a:extLst>
          </p:cNvPr>
          <p:cNvSpPr txBox="1"/>
          <p:nvPr/>
        </p:nvSpPr>
        <p:spPr>
          <a:xfrm>
            <a:off x="204099" y="6579973"/>
            <a:ext cx="3263805" cy="338554"/>
          </a:xfrm>
          <a:prstGeom prst="rect">
            <a:avLst/>
          </a:prstGeom>
          <a:noFill/>
        </p:spPr>
        <p:txBody>
          <a:bodyPr wrap="square" rtlCol="0">
            <a:spAutoFit/>
          </a:bodyPr>
          <a:lstStyle/>
          <a:p>
            <a:r>
              <a:rPr lang="en-GB" sz="1600" dirty="0">
                <a:solidFill>
                  <a:prstClr val="white"/>
                </a:solidFill>
                <a:latin typeface="Segoe UI Black" panose="020B0A02040204020203" pitchFamily="34" charset="0"/>
                <a:ea typeface="Segoe UI Black" panose="020B0A02040204020203" pitchFamily="34" charset="0"/>
                <a:cs typeface="Arial" panose="020B0604020202020204" pitchFamily="34" charset="0"/>
              </a:rPr>
              <a:t>www.anglingtrust.net</a:t>
            </a:r>
          </a:p>
        </p:txBody>
      </p:sp>
      <p:pic>
        <p:nvPicPr>
          <p:cNvPr id="12" name="Picture 11" descr="A picture containing tree, outdoor, water, river&#10;&#10;Description automatically generated">
            <a:extLst>
              <a:ext uri="{FF2B5EF4-FFF2-40B4-BE49-F238E27FC236}">
                <a16:creationId xmlns:a16="http://schemas.microsoft.com/office/drawing/2014/main" id="{428AB9C7-B485-4EB4-9DEF-A8406E761A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6014008" y="795065"/>
            <a:ext cx="5389940" cy="5267871"/>
          </a:xfrm>
          <a:prstGeom prst="rect">
            <a:avLst/>
          </a:prstGeom>
          <a:effectLst>
            <a:softEdge rad="88900"/>
          </a:effectLst>
        </p:spPr>
      </p:pic>
      <p:sp>
        <p:nvSpPr>
          <p:cNvPr id="16" name="TextBox 15">
            <a:extLst>
              <a:ext uri="{FF2B5EF4-FFF2-40B4-BE49-F238E27FC236}">
                <a16:creationId xmlns:a16="http://schemas.microsoft.com/office/drawing/2014/main" id="{83CF4AB4-9F3F-4582-804A-016E05042910}"/>
              </a:ext>
            </a:extLst>
          </p:cNvPr>
          <p:cNvSpPr txBox="1"/>
          <p:nvPr/>
        </p:nvSpPr>
        <p:spPr>
          <a:xfrm>
            <a:off x="204099" y="1048890"/>
            <a:ext cx="5442557" cy="1711366"/>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b="1" dirty="0"/>
              <a:t>Volunteer in Dry Suit assisting water based volunteer with the loading and unloading of Floating Pennywort. Ideal depth, substrate and flow velocity to utilise dry suit methods. </a:t>
            </a:r>
          </a:p>
        </p:txBody>
      </p:sp>
      <p:pic>
        <p:nvPicPr>
          <p:cNvPr id="2" name="Video 1">
            <a:hlinkClick r:id="" action="ppaction://media"/>
            <a:extLst>
              <a:ext uri="{FF2B5EF4-FFF2-40B4-BE49-F238E27FC236}">
                <a16:creationId xmlns:a16="http://schemas.microsoft.com/office/drawing/2014/main" id="{4D38A85D-3E73-4C94-AA61-9076B999EAB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649582506"/>
      </p:ext>
    </p:extLst>
  </p:cSld>
  <p:clrMapOvr>
    <a:masterClrMapping/>
  </p:clrMapOvr>
  <mc:AlternateContent xmlns:mc="http://schemas.openxmlformats.org/markup-compatibility/2006" xmlns:p14="http://schemas.microsoft.com/office/powerpoint/2010/main">
    <mc:Choice Requires="p14">
      <p:transition spd="slow" p14:dur="2000" advTm="53497"/>
    </mc:Choice>
    <mc:Fallback xmlns="">
      <p:transition spd="slow" advTm="53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1_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94EEC14B02F0946801C325040EA2D69" ma:contentTypeVersion="16" ma:contentTypeDescription="Create a new document." ma:contentTypeScope="" ma:versionID="8aed7baa24e313a701ec37e0448ca678">
  <xsd:schema xmlns:xsd="http://www.w3.org/2001/XMLSchema" xmlns:xs="http://www.w3.org/2001/XMLSchema" xmlns:p="http://schemas.microsoft.com/office/2006/metadata/properties" xmlns:ns2="f0d9e0d6-2666-4806-9485-02f22eac5610" xmlns:ns3="44c4fc53-9550-4b3e-a212-3013dd55d814" xmlns:ns4="c3416893-4bec-4a82-86f6-bdf794bf2b95" targetNamespace="http://schemas.microsoft.com/office/2006/metadata/properties" ma:root="true" ma:fieldsID="89da3a24ad388881b227782168848aa9" ns2:_="" ns3:_="" ns4:_="">
    <xsd:import namespace="f0d9e0d6-2666-4806-9485-02f22eac5610"/>
    <xsd:import namespace="44c4fc53-9550-4b3e-a212-3013dd55d814"/>
    <xsd:import namespace="c3416893-4bec-4a82-86f6-bdf794bf2b9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MediaServiceOCR" minOccurs="0"/>
                <xsd:element ref="ns2:MediaServiceLocation"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d9e0d6-2666-4806-9485-02f22eac56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19d38e49-ef4a-4a20-84e4-4c567932949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4c4fc53-9550-4b3e-a212-3013dd55d814"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3416893-4bec-4a82-86f6-bdf794bf2b95"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b47eb2b9-6f74-429a-a50f-805dcd7c921c}" ma:internalName="TaxCatchAll" ma:showField="CatchAllData" ma:web="c3416893-4bec-4a82-86f6-bdf794bf2b9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3416893-4bec-4a82-86f6-bdf794bf2b95" xsi:nil="true"/>
    <lcf76f155ced4ddcb4097134ff3c332f xmlns="f0d9e0d6-2666-4806-9485-02f22eac561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C6A8F98-8A0D-46CF-BF6C-E303F392B575}"/>
</file>

<file path=customXml/itemProps2.xml><?xml version="1.0" encoding="utf-8"?>
<ds:datastoreItem xmlns:ds="http://schemas.openxmlformats.org/officeDocument/2006/customXml" ds:itemID="{7A38B8B8-6EB5-48BB-B137-4D438E6F6A7E}"/>
</file>

<file path=customXml/itemProps3.xml><?xml version="1.0" encoding="utf-8"?>
<ds:datastoreItem xmlns:ds="http://schemas.openxmlformats.org/officeDocument/2006/customXml" ds:itemID="{3AF36BEC-E3A0-4AA0-BBD2-0304825A8F18}"/>
</file>

<file path=docProps/app.xml><?xml version="1.0" encoding="utf-8"?>
<Properties xmlns="http://schemas.openxmlformats.org/officeDocument/2006/extended-properties" xmlns:vt="http://schemas.openxmlformats.org/officeDocument/2006/docPropsVTypes">
  <TotalTime>415</TotalTime>
  <Words>1096</Words>
  <Application>Microsoft Office PowerPoint</Application>
  <PresentationFormat>Widescreen</PresentationFormat>
  <Paragraphs>96</Paragraphs>
  <Slides>11</Slides>
  <Notes>11</Notes>
  <HiddenSlides>0</HiddenSlides>
  <MMClips>11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Segoe UI Black</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Ian Doyle</dc:creator>
  <cp:lastModifiedBy>Andrew Chadwick</cp:lastModifiedBy>
  <cp:revision>18</cp:revision>
  <dcterms:created xsi:type="dcterms:W3CDTF">2021-12-06T13:42:42Z</dcterms:created>
  <dcterms:modified xsi:type="dcterms:W3CDTF">2022-04-06T21:01:36Z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0x010100194EEC14B02F0946801C325040EA2D69</vt:lpwstr>
  </property>
  <property fmtid="{D5CDD505-2E9C-101B-9397-08002B2CF9AE}" pid="3" name="MediaServiceImageTags">
    <vt:lpwstr/>
  </property>
</Properties>
</file>